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7" r:id="rId14"/>
    <p:sldId id="267" r:id="rId15"/>
    <p:sldId id="279" r:id="rId16"/>
    <p:sldId id="268" r:id="rId17"/>
    <p:sldId id="269" r:id="rId18"/>
    <p:sldId id="274" r:id="rId19"/>
    <p:sldId id="270" r:id="rId20"/>
    <p:sldId id="278" r:id="rId21"/>
    <p:sldId id="271" r:id="rId22"/>
    <p:sldId id="275" r:id="rId23"/>
    <p:sldId id="276" r:id="rId24"/>
    <p:sldId id="2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y7T5mFZbiO4gaYOka3kcGJHyc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EB0C9-589D-425A-A749-012CC50F7006}">
  <a:tblStyle styleId="{73FEB0C9-589D-425A-A749-012CC50F70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5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157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611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bee785b7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g34bee785b7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3998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bee785b7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g34bee785b7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9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bee785b7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g34bee785b7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6284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bee785b7b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g34bee785b7b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191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bee785b7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34bee785b7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4140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bee785b7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34bee785b7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3865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bee785b7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34bee785b7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552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bee785b7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34bee785b7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2945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bee785b7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34bee785b7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03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bee785b7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34bee785b7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868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6552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bee785b7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34bee785b7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2104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bee785b7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34bee785b7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8391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50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62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67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00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2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draw.io</a:t>
            </a:r>
            <a:endParaRPr/>
          </a:p>
        </p:txBody>
      </p:sp>
      <p:sp>
        <p:nvSpPr>
          <p:cNvPr id="183" name="Google Shape;1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837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308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5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bee785b7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34bee785b7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370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4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7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7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7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8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8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8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8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4">
                <a:lumMod val="21000"/>
                <a:lumOff val="79000"/>
                <a:alpha val="6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1000"/>
                <a:lumOff val="79000"/>
                <a:alpha val="6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>
            <a:spLocks noGrp="1"/>
          </p:cNvSpPr>
          <p:nvPr>
            <p:ph type="ctrTitle"/>
          </p:nvPr>
        </p:nvSpPr>
        <p:spPr>
          <a:xfrm>
            <a:off x="2032796" y="1026766"/>
            <a:ext cx="5862180" cy="137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5000" b="1" dirty="0">
                <a:solidFill>
                  <a:srgbClr val="B69D7C"/>
                </a:solidFill>
                <a:latin typeface="Malgun Gothic"/>
                <a:ea typeface="Malgun Gothic"/>
                <a:cs typeface="Malgun Gothic"/>
                <a:sym typeface="Malgun Gothic"/>
              </a:rPr>
              <a:t>Bicycle Way</a:t>
            </a:r>
            <a:endParaRPr sz="5000" b="1" dirty="0">
              <a:solidFill>
                <a:srgbClr val="B69D7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"/>
          <p:cNvSpPr txBox="1">
            <a:spLocks noGrp="1"/>
          </p:cNvSpPr>
          <p:nvPr>
            <p:ph type="subTitle" idx="1"/>
          </p:nvPr>
        </p:nvSpPr>
        <p:spPr>
          <a:xfrm>
            <a:off x="1203158" y="2434082"/>
            <a:ext cx="7521456" cy="83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100" b="1" dirty="0"/>
              <a:t>[ 자전거 대여 위치 </a:t>
            </a:r>
            <a:r>
              <a:rPr lang="ko" sz="1100" b="1" dirty="0" smtClean="0"/>
              <a:t>조회</a:t>
            </a:r>
            <a:r>
              <a:rPr lang="en-US" altLang="ko" sz="1100" b="1" dirty="0" smtClean="0"/>
              <a:t>    </a:t>
            </a:r>
            <a:r>
              <a:rPr lang="ko" sz="1100" b="1" dirty="0" smtClean="0"/>
              <a:t>/ </a:t>
            </a:r>
            <a:r>
              <a:rPr lang="ko" sz="1100" b="1" dirty="0"/>
              <a:t>사고다발지역 정보 </a:t>
            </a:r>
            <a:r>
              <a:rPr lang="en-US" altLang="ko" sz="1100" b="1" dirty="0" smtClean="0"/>
              <a:t>(</a:t>
            </a:r>
            <a:r>
              <a:rPr lang="ko-KR" altLang="en-US" sz="1100" b="1" dirty="0" smtClean="0"/>
              <a:t>시각화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</a:t>
            </a:r>
            <a:r>
              <a:rPr lang="ko" sz="1100" b="1" dirty="0" smtClean="0"/>
              <a:t>제공  </a:t>
            </a:r>
            <a:r>
              <a:rPr lang="ko" sz="1100" b="1" dirty="0"/>
              <a:t>/ </a:t>
            </a:r>
            <a:endParaRPr sz="11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100" b="1" dirty="0" smtClean="0"/>
              <a:t>사고현황 그래프</a:t>
            </a:r>
            <a:r>
              <a:rPr lang="en-US" altLang="ko" sz="1100" b="1" dirty="0" smtClean="0"/>
              <a:t> (</a:t>
            </a:r>
            <a:r>
              <a:rPr lang="ko-KR" altLang="en-US" sz="1100" b="1" dirty="0" smtClean="0"/>
              <a:t>시각화</a:t>
            </a:r>
            <a:r>
              <a:rPr lang="en-US" altLang="ko" sz="1100" b="1" dirty="0" smtClean="0"/>
              <a:t>) </a:t>
            </a:r>
            <a:r>
              <a:rPr lang="ko-KR" altLang="en-US" sz="1100" b="1" dirty="0" smtClean="0"/>
              <a:t>제공   </a:t>
            </a:r>
            <a:r>
              <a:rPr lang="ko" sz="1100" b="1" dirty="0" smtClean="0"/>
              <a:t> </a:t>
            </a:r>
            <a:r>
              <a:rPr lang="ko" sz="1100" b="1" dirty="0"/>
              <a:t>/ </a:t>
            </a:r>
            <a:r>
              <a:rPr lang="en-US" altLang="ko" sz="1100" b="1" dirty="0" smtClean="0"/>
              <a:t>    </a:t>
            </a:r>
            <a:r>
              <a:rPr lang="ko" sz="1100" b="1" dirty="0" smtClean="0"/>
              <a:t>자전거 </a:t>
            </a:r>
            <a:r>
              <a:rPr lang="ko" sz="1100" b="1" dirty="0"/>
              <a:t>소개자료 제공 ] </a:t>
            </a:r>
            <a:endParaRPr sz="11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sz="1100" b="1" dirty="0" smtClean="0"/>
          </a:p>
          <a:p>
            <a:pPr marL="0" lvl="0" indent="0"/>
            <a:r>
              <a:rPr lang="ko-KR" altLang="en-US" sz="1100" b="1" dirty="0" smtClean="0">
                <a:solidFill>
                  <a:srgbClr val="7030A0"/>
                </a:solidFill>
              </a:rPr>
              <a:t>소스 자료 </a:t>
            </a:r>
            <a:r>
              <a:rPr lang="en-US" sz="1100" b="1" dirty="0" err="1" smtClean="0">
                <a:solidFill>
                  <a:srgbClr val="7030A0"/>
                </a:solidFill>
              </a:rPr>
              <a:t>Github</a:t>
            </a:r>
            <a:r>
              <a:rPr lang="en-US" sz="1100" b="1" dirty="0" smtClean="0">
                <a:solidFill>
                  <a:srgbClr val="7030A0"/>
                </a:solidFill>
              </a:rPr>
              <a:t> URL </a:t>
            </a:r>
            <a:r>
              <a:rPr lang="en-US" sz="1100" b="1" dirty="0">
                <a:solidFill>
                  <a:srgbClr val="7030A0"/>
                </a:solidFill>
              </a:rPr>
              <a:t>:  https://github.com/songjo75/Project_BicycleWay</a:t>
            </a:r>
            <a:endParaRPr sz="1100" b="1" dirty="0">
              <a:solidFill>
                <a:srgbClr val="7030A0"/>
              </a:solidFill>
            </a:endParaRPr>
          </a:p>
        </p:txBody>
      </p:sp>
      <p:sp>
        <p:nvSpPr>
          <p:cNvPr id="131" name="Google Shape;131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pic>
        <p:nvPicPr>
          <p:cNvPr id="132" name="Google Shape;13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246" y="1101936"/>
            <a:ext cx="2066078" cy="1835826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90000" dir="5400000" sy="-100000" algn="bl" rotWithShape="0"/>
          </a:effectLst>
        </p:spPr>
      </p:pic>
      <p:sp>
        <p:nvSpPr>
          <p:cNvPr id="6" name="Google Shape;130;p1"/>
          <p:cNvSpPr txBox="1">
            <a:spLocks/>
          </p:cNvSpPr>
          <p:nvPr/>
        </p:nvSpPr>
        <p:spPr>
          <a:xfrm>
            <a:off x="1288651" y="3548649"/>
            <a:ext cx="7521456" cy="57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ko-KR" altLang="en-US" sz="1400" b="1" dirty="0" smtClean="0">
                <a:solidFill>
                  <a:srgbClr val="0070C0"/>
                </a:solidFill>
              </a:rPr>
              <a:t>개발 및 작성자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: 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윤  성  조 </a:t>
            </a:r>
          </a:p>
          <a:p>
            <a:pPr marL="0" indent="0"/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g34bee785b7b_0_288"/>
          <p:cNvGraphicFramePr/>
          <p:nvPr/>
        </p:nvGraphicFramePr>
        <p:xfrm>
          <a:off x="201591" y="215922"/>
          <a:ext cx="8647675" cy="270690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345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8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0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5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80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80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83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602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10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10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 환경 설정 파일들 2</a:t>
                      </a:r>
                      <a:endParaRPr sz="10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6" name="Google Shape;286;g34bee785b7b_0_2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287" name="Google Shape;287;g34bee785b7b_0_288"/>
          <p:cNvSpPr/>
          <p:nvPr/>
        </p:nvSpPr>
        <p:spPr>
          <a:xfrm>
            <a:off x="2592950" y="580444"/>
            <a:ext cx="3966876" cy="7902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dirty="0">
              <a:solidFill>
                <a:srgbClr val="FF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FF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[Tomcat]</a:t>
            </a: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구동 =&gt; /WEB-INF/</a:t>
            </a:r>
            <a:r>
              <a:rPr lang="ko" sz="11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web.xml </a:t>
            </a:r>
            <a:endParaRPr sz="11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 1.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ContextLoaderListener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1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root-context.xml </a:t>
            </a: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파일 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 2.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DispatcherServlet</a:t>
            </a: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1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servlet-context.xml</a:t>
            </a:r>
            <a:r>
              <a:rPr lang="ko" sz="1100" dirty="0">
                <a:latin typeface="Malgun Gothic"/>
                <a:ea typeface="Malgun Gothic"/>
                <a:cs typeface="Malgun Gothic"/>
                <a:sym typeface="Malgun Gothic"/>
              </a:rPr>
              <a:t> 파일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34bee785b7b_0_288"/>
          <p:cNvSpPr/>
          <p:nvPr/>
        </p:nvSpPr>
        <p:spPr>
          <a:xfrm>
            <a:off x="996500" y="1478025"/>
            <a:ext cx="3314700" cy="117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1.root-context.xml 파일</a:t>
            </a:r>
            <a:endParaRPr sz="9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1) 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db.properties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,  HikariCP   :  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dataSource 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2) Root 컨테이너에 Bean 생성하도록 설정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 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&lt;context: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component-scan .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... /&gt;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Mapper &lt;mybatis-spring:scan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.... /&gt; 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3) 비밀번호 암호화 : </a:t>
            </a:r>
            <a:r>
              <a:rPr lang="ko" sz="900" u="sng">
                <a:solidFill>
                  <a:srgbClr val="FF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BcryptPasswordEncoder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Bean설정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34bee785b7b_0_288"/>
          <p:cNvSpPr/>
          <p:nvPr/>
        </p:nvSpPr>
        <p:spPr>
          <a:xfrm>
            <a:off x="4666875" y="1452025"/>
            <a:ext cx="4122300" cy="117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servlet-context.xml 파일</a:t>
            </a:r>
            <a:endParaRPr sz="9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1) Servlet 컨테이너에 Bean 생성하도록 설정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&lt;context: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component-scan 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.... /&gt;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2) </a:t>
            </a:r>
            <a:r>
              <a:rPr lang="ko" sz="9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ViewResolver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설정  (  jsp 파일 지정 시,  prefix 와 suffix 설정 )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3) 파일첨부 시 사용하는 </a:t>
            </a:r>
            <a:r>
              <a:rPr lang="ko" sz="900" u="sng">
                <a:solidFill>
                  <a:srgbClr val="FF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MultipartFile </a:t>
            </a:r>
            <a:r>
              <a:rPr lang="ko" sz="900" u="sng">
                <a:latin typeface="Malgun Gothic"/>
                <a:ea typeface="Malgun Gothic"/>
                <a:cs typeface="Malgun Gothic"/>
                <a:sym typeface="Malgun Gothic"/>
              </a:rPr>
              <a:t>사용 위한 multipartResolver Bean 설정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정보 세팅.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  4) </a:t>
            </a:r>
            <a:r>
              <a:rPr lang="ko" sz="900" u="sng">
                <a:solidFill>
                  <a:srgbClr val="FF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resources Mapping</a:t>
            </a:r>
            <a:r>
              <a:rPr lang="ko" sz="900" u="sng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정보 설정.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g34bee785b7b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2773350"/>
            <a:ext cx="4182401" cy="23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4bee785b7b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75" y="2802118"/>
            <a:ext cx="4182400" cy="23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4bee785b7b_0_288"/>
          <p:cNvSpPr txBox="1"/>
          <p:nvPr/>
        </p:nvSpPr>
        <p:spPr>
          <a:xfrm>
            <a:off x="2627900" y="3121250"/>
            <a:ext cx="18282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&lt;root-context.xml &gt;</a:t>
            </a:r>
            <a:endParaRPr sz="1300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34bee785b7b_0_288"/>
          <p:cNvSpPr txBox="1"/>
          <p:nvPr/>
        </p:nvSpPr>
        <p:spPr>
          <a:xfrm>
            <a:off x="6627600" y="3968325"/>
            <a:ext cx="2181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servlet-context.xml &gt;</a:t>
            </a:r>
            <a:endParaRPr sz="1300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FED465C-90D4-4619-B779-56A75ED635C9}"/>
              </a:ext>
            </a:extLst>
          </p:cNvPr>
          <p:cNvSpPr txBox="1"/>
          <p:nvPr/>
        </p:nvSpPr>
        <p:spPr>
          <a:xfrm>
            <a:off x="399251" y="3495350"/>
            <a:ext cx="2743200" cy="37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1AA568F-696A-475F-9656-D0AB1E466CC2}"/>
              </a:ext>
            </a:extLst>
          </p:cNvPr>
          <p:cNvSpPr txBox="1"/>
          <p:nvPr/>
        </p:nvSpPr>
        <p:spPr>
          <a:xfrm>
            <a:off x="399251" y="4563056"/>
            <a:ext cx="3019810" cy="47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A62006-5EBA-4FDE-9C06-115F012BB20A}"/>
              </a:ext>
            </a:extLst>
          </p:cNvPr>
          <p:cNvSpPr txBox="1"/>
          <p:nvPr/>
        </p:nvSpPr>
        <p:spPr>
          <a:xfrm>
            <a:off x="4666875" y="3011973"/>
            <a:ext cx="2719887" cy="531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C34D88-A522-45DC-8A4B-8D16C9034983}"/>
              </a:ext>
            </a:extLst>
          </p:cNvPr>
          <p:cNvSpPr txBox="1"/>
          <p:nvPr/>
        </p:nvSpPr>
        <p:spPr>
          <a:xfrm>
            <a:off x="6861976" y="3753016"/>
            <a:ext cx="1240403" cy="21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BC7101-650F-496F-ACC7-E7C5A8F8CD0B}"/>
              </a:ext>
            </a:extLst>
          </p:cNvPr>
          <p:cNvSpPr txBox="1"/>
          <p:nvPr/>
        </p:nvSpPr>
        <p:spPr>
          <a:xfrm>
            <a:off x="6694401" y="4563056"/>
            <a:ext cx="1010414" cy="273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1" y="645029"/>
            <a:ext cx="7924880" cy="4498471"/>
          </a:xfrm>
          <a:prstGeom prst="rect">
            <a:avLst/>
          </a:prstGeom>
        </p:spPr>
      </p:pic>
      <p:graphicFrame>
        <p:nvGraphicFramePr>
          <p:cNvPr id="298" name="Google Shape;298;g34bee785b7b_0_273"/>
          <p:cNvGraphicFramePr/>
          <p:nvPr>
            <p:extLst>
              <p:ext uri="{D42A27DB-BD31-4B8C-83A1-F6EECF244321}">
                <p14:modId xmlns:p14="http://schemas.microsoft.com/office/powerpoint/2010/main" val="3156799508"/>
              </p:ext>
            </p:extLst>
          </p:nvPr>
        </p:nvGraphicFramePr>
        <p:xfrm>
          <a:off x="201591" y="215922"/>
          <a:ext cx="7924880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33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16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20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35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20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20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15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860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highlight>
                            <a:schemeClr val="lt1"/>
                          </a:highlight>
                        </a:rPr>
                        <a:t>Main 화면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9" name="Google Shape;299;g34bee785b7b_0_2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863474" y="931704"/>
            <a:ext cx="97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&lt; Menu&gt;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8927" y="4089926"/>
            <a:ext cx="7475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&lt;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챗봇</a:t>
            </a:r>
            <a:r>
              <a:rPr lang="en-US" altLang="ko-KR" sz="1200" dirty="0" smtClean="0">
                <a:solidFill>
                  <a:srgbClr val="FF0000"/>
                </a:solidFill>
              </a:rPr>
              <a:t>&gt;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g34bee785b7b_0_273"/>
          <p:cNvGraphicFramePr/>
          <p:nvPr>
            <p:extLst>
              <p:ext uri="{D42A27DB-BD31-4B8C-83A1-F6EECF244321}">
                <p14:modId xmlns:p14="http://schemas.microsoft.com/office/powerpoint/2010/main" val="596073379"/>
              </p:ext>
            </p:extLst>
          </p:nvPr>
        </p:nvGraphicFramePr>
        <p:xfrm>
          <a:off x="270807" y="222834"/>
          <a:ext cx="8770720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364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26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89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264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26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96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baseline="0" dirty="0" smtClean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u="none" strike="noStrike" cap="none" baseline="0" dirty="0" smtClean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9" name="Google Shape;299;g34bee785b7b_0_2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7" y="588747"/>
            <a:ext cx="4994876" cy="4452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690" y="736709"/>
            <a:ext cx="3641835" cy="272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0634" y="874986"/>
            <a:ext cx="2467304" cy="4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91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g34bee785b7b_0_311"/>
          <p:cNvGraphicFramePr/>
          <p:nvPr/>
        </p:nvGraphicFramePr>
        <p:xfrm>
          <a:off x="201591" y="161972"/>
          <a:ext cx="7914875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31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0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2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09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09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6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74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>
                          <a:highlight>
                            <a:schemeClr val="lt1"/>
                          </a:highlight>
                        </a:rPr>
                        <a:t>자전거 대여소 안내 (위치정보)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6" name="Google Shape;306;g34bee785b7b_0_3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pic>
        <p:nvPicPr>
          <p:cNvPr id="307" name="Google Shape;307;g34bee785b7b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25" y="501889"/>
            <a:ext cx="3507400" cy="245251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4bee785b7b_0_311"/>
          <p:cNvSpPr/>
          <p:nvPr/>
        </p:nvSpPr>
        <p:spPr>
          <a:xfrm>
            <a:off x="3883552" y="514523"/>
            <a:ext cx="3300000" cy="962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[Java Spring] 으로 전체 구현 방식</a:t>
            </a: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“KakaoMap API” :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Jsp 의 JavaScript 함수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에서 사용.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Axios.get(url)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로  Controller 호출.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Controller 에서 Service 호출.</a:t>
            </a:r>
            <a:endParaRPr sz="9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=&gt; Service에서  </a:t>
            </a: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“자전거 대여정보 API” 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호출.</a:t>
            </a:r>
            <a:endParaRPr sz="9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9" name="Google Shape;309;g34bee785b7b_0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500" y="1530391"/>
            <a:ext cx="4122226" cy="35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4bee785b7b_0_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00" y="2954400"/>
            <a:ext cx="46271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4bee785b7b_0_311"/>
          <p:cNvSpPr txBox="1"/>
          <p:nvPr/>
        </p:nvSpPr>
        <p:spPr>
          <a:xfrm>
            <a:off x="7499450" y="1645550"/>
            <a:ext cx="1429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JavaScript&gt;</a:t>
            </a:r>
            <a:endParaRPr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34bee785b7b_0_311"/>
          <p:cNvSpPr txBox="1"/>
          <p:nvPr/>
        </p:nvSpPr>
        <p:spPr>
          <a:xfrm>
            <a:off x="2621825" y="3866125"/>
            <a:ext cx="1924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</a:t>
            </a:r>
            <a:r>
              <a:rPr lang="ko" u="sng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Service</a:t>
            </a:r>
            <a:r>
              <a:rPr lang="ko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509" y="3530959"/>
            <a:ext cx="402198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7026" y="3052583"/>
            <a:ext cx="1992424" cy="543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07026" y="3788229"/>
            <a:ext cx="3196962" cy="1175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bee785b7b_0_1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graphicFrame>
        <p:nvGraphicFramePr>
          <p:cNvPr id="9" name="Google Shape;326;g34bee785b7b_0_403">
            <a:extLst>
              <a:ext uri="{FF2B5EF4-FFF2-40B4-BE49-F238E27FC236}">
                <a16:creationId xmlns:a16="http://schemas.microsoft.com/office/drawing/2014/main" xmlns="" id="{D461B30F-A619-44F2-81AE-56C9B29D3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498969"/>
              </p:ext>
            </p:extLst>
          </p:nvPr>
        </p:nvGraphicFramePr>
        <p:xfrm>
          <a:off x="157830" y="207921"/>
          <a:ext cx="7793096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12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80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 smtClean="0">
                          <a:highlight>
                            <a:schemeClr val="lt1"/>
                          </a:highlight>
                        </a:rPr>
                        <a:t>자전거 대여소 정보  </a:t>
                      </a:r>
                      <a:r>
                        <a:rPr lang="en-US" altLang="ko-KR" sz="800" u="none" strike="noStrike" cap="none" dirty="0" smtClean="0">
                          <a:highlight>
                            <a:schemeClr val="lt1"/>
                          </a:highlight>
                        </a:rPr>
                        <a:t>API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 </a:t>
                      </a:r>
                      <a:r>
                        <a:rPr lang="ko-KR" altLang="en-US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호출 시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, </a:t>
                      </a:r>
                      <a:r>
                        <a:rPr lang="ko-KR" altLang="en-US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응답되는 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JSON  (REST </a:t>
                      </a:r>
                      <a:r>
                        <a:rPr lang="ko-KR" altLang="en-US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출력결과 예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)</a:t>
                      </a:r>
                      <a:endParaRPr lang="ko-KR" altLang="en-US"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CE6CA1-DE55-4367-ABD3-E8F3C5269B0E}"/>
              </a:ext>
            </a:extLst>
          </p:cNvPr>
          <p:cNvSpPr txBox="1"/>
          <p:nvPr/>
        </p:nvSpPr>
        <p:spPr>
          <a:xfrm>
            <a:off x="7746275" y="2459373"/>
            <a:ext cx="1053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2"/>
                </a:solidFill>
              </a:rPr>
              <a:t>&lt; html </a:t>
            </a:r>
            <a:r>
              <a:rPr lang="ko-KR" altLang="en-US" sz="1100" dirty="0">
                <a:solidFill>
                  <a:schemeClr val="tx2"/>
                </a:solidFill>
              </a:rPr>
              <a:t>파일</a:t>
            </a:r>
            <a:r>
              <a:rPr lang="en-US" altLang="ko-KR" sz="1100" dirty="0">
                <a:solidFill>
                  <a:schemeClr val="tx2"/>
                </a:solidFill>
              </a:rPr>
              <a:t>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17A025-8B0C-4917-9659-176721BDF632}"/>
              </a:ext>
            </a:extLst>
          </p:cNvPr>
          <p:cNvSpPr txBox="1"/>
          <p:nvPr/>
        </p:nvSpPr>
        <p:spPr>
          <a:xfrm>
            <a:off x="7486650" y="3701538"/>
            <a:ext cx="1187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</a:rPr>
              <a:t>&lt; python </a:t>
            </a:r>
            <a:r>
              <a:rPr lang="ko-KR" altLang="en-US" sz="1100" dirty="0">
                <a:solidFill>
                  <a:schemeClr val="tx2"/>
                </a:solidFill>
              </a:rPr>
              <a:t>파일</a:t>
            </a:r>
            <a:r>
              <a:rPr lang="en-US" altLang="ko-KR" sz="1100" dirty="0">
                <a:solidFill>
                  <a:schemeClr val="tx2"/>
                </a:solidFill>
              </a:rPr>
              <a:t>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7829" y="483220"/>
            <a:ext cx="8882091" cy="45579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2"/>
              </a:solidFill>
            </a:endParaRPr>
          </a:p>
          <a:p>
            <a:endParaRPr lang="ko-KR" altLang="en-US" sz="800" dirty="0">
              <a:solidFill>
                <a:schemeClr val="bg2"/>
              </a:solidFill>
            </a:endParaRPr>
          </a:p>
          <a:p>
            <a:r>
              <a:rPr lang="en-US" altLang="ko-KR" sz="1000" dirty="0">
                <a:solidFill>
                  <a:schemeClr val="bg2"/>
                </a:solidFill>
              </a:rPr>
              <a:t>{"</a:t>
            </a:r>
            <a:r>
              <a:rPr lang="en-US" altLang="ko-KR" sz="1000" dirty="0" err="1">
                <a:solidFill>
                  <a:schemeClr val="bg2"/>
                </a:solidFill>
              </a:rPr>
              <a:t>bikeStationMaster</a:t>
            </a:r>
            <a:r>
              <a:rPr lang="en-US" altLang="ko-KR" sz="1000" dirty="0">
                <a:solidFill>
                  <a:schemeClr val="bg2"/>
                </a:solidFill>
              </a:rPr>
              <a:t>":</a:t>
            </a:r>
          </a:p>
          <a:p>
            <a:r>
              <a:rPr lang="en-US" altLang="ko-KR" sz="1000" dirty="0">
                <a:solidFill>
                  <a:schemeClr val="bg2"/>
                </a:solidFill>
              </a:rPr>
              <a:t>  {"list_total_count":3344,</a:t>
            </a:r>
          </a:p>
          <a:p>
            <a:r>
              <a:rPr lang="en-US" altLang="ko-KR" sz="1000" dirty="0">
                <a:solidFill>
                  <a:schemeClr val="bg2"/>
                </a:solidFill>
              </a:rPr>
              <a:t>   "RESULT":{"CODE":"INFO-000",</a:t>
            </a:r>
          </a:p>
          <a:p>
            <a:r>
              <a:rPr lang="en-US" altLang="ko-KR" sz="1000" dirty="0">
                <a:solidFill>
                  <a:schemeClr val="bg2"/>
                </a:solidFill>
              </a:rPr>
              <a:t>   "MESSAGE":"</a:t>
            </a:r>
            <a:r>
              <a:rPr lang="ko-KR" altLang="en-US" sz="1000" dirty="0">
                <a:solidFill>
                  <a:schemeClr val="bg2"/>
                </a:solidFill>
              </a:rPr>
              <a:t>정상 처리되었습니다</a:t>
            </a:r>
            <a:r>
              <a:rPr lang="en-US" altLang="ko-KR" sz="1000" dirty="0">
                <a:solidFill>
                  <a:schemeClr val="bg2"/>
                </a:solidFill>
              </a:rPr>
              <a:t>"},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"</a:t>
            </a:r>
            <a:r>
              <a:rPr lang="en-US" altLang="ko-KR" sz="1000" b="1" dirty="0" smtClean="0">
                <a:solidFill>
                  <a:schemeClr val="bg2"/>
                </a:solidFill>
              </a:rPr>
              <a:t>row“ :  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[   {"RNTLS_ID":"ST-10","ADDR1":"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마포구 양화로 </a:t>
            </a:r>
            <a:r>
              <a:rPr lang="en-US" altLang="ko-KR" sz="1000" b="1" dirty="0">
                <a:solidFill>
                  <a:schemeClr val="bg2"/>
                </a:solidFill>
              </a:rPr>
              <a:t>93","ADDR2":"427","LAT":37.552746,"LOT":126.918617},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광진구 </a:t>
            </a:r>
            <a:r>
              <a:rPr lang="ko-KR" altLang="en-US" sz="1000" b="1" dirty="0" err="1">
                <a:solidFill>
                  <a:schemeClr val="bg2"/>
                </a:solidFill>
              </a:rPr>
              <a:t>아차산로</a:t>
            </a:r>
            <a:r>
              <a:rPr lang="ko-KR" altLang="en-US" sz="1000" b="1" dirty="0">
                <a:solidFill>
                  <a:schemeClr val="bg2"/>
                </a:solidFill>
              </a:rPr>
              <a:t> </a:t>
            </a:r>
            <a:r>
              <a:rPr lang="en-US" altLang="ko-KR" sz="1000" b="1" dirty="0">
                <a:solidFill>
                  <a:schemeClr val="bg2"/>
                </a:solidFill>
              </a:rPr>
              <a:t>262","ADDR2":"</a:t>
            </a:r>
            <a:r>
              <a:rPr lang="ko-KR" altLang="en-US" sz="1000" b="1" dirty="0" err="1">
                <a:solidFill>
                  <a:schemeClr val="bg2"/>
                </a:solidFill>
              </a:rPr>
              <a:t>더샵스타시티</a:t>
            </a:r>
            <a:r>
              <a:rPr lang="ko-KR" altLang="en-US" sz="1000" b="1" dirty="0">
                <a:solidFill>
                  <a:schemeClr val="bg2"/>
                </a:solidFill>
              </a:rPr>
              <a:t> </a:t>
            </a:r>
            <a:r>
              <a:rPr lang="en-US" altLang="ko-KR" sz="1000" b="1" dirty="0">
                <a:solidFill>
                  <a:schemeClr val="bg2"/>
                </a:solidFill>
              </a:rPr>
              <a:t>C</a:t>
            </a:r>
            <a:r>
              <a:rPr lang="ko-KR" altLang="en-US" sz="1000" b="1" dirty="0">
                <a:solidFill>
                  <a:schemeClr val="bg2"/>
                </a:solidFill>
              </a:rPr>
              <a:t>동 앞</a:t>
            </a:r>
            <a:r>
              <a:rPr lang="en-US" altLang="ko-KR" sz="1000" b="1" dirty="0">
                <a:solidFill>
                  <a:schemeClr val="bg2"/>
                </a:solidFill>
              </a:rPr>
              <a:t>","LAT":37.536667,"LOT":127.073593},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{"RNTLS_ID":"ST-1000","ADDR1":"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신정동 </a:t>
            </a:r>
            <a:r>
              <a:rPr lang="en-US" altLang="ko-KR" sz="1000" b="1" dirty="0">
                <a:solidFill>
                  <a:schemeClr val="bg2"/>
                </a:solidFill>
              </a:rPr>
              <a:t>236","ADDR2":"</a:t>
            </a:r>
            <a:r>
              <a:rPr lang="ko-KR" altLang="en-US" sz="1000" b="1" dirty="0" err="1">
                <a:solidFill>
                  <a:schemeClr val="bg2"/>
                </a:solidFill>
              </a:rPr>
              <a:t>서부식자재마트</a:t>
            </a:r>
            <a:r>
              <a:rPr lang="ko-KR" altLang="en-US" sz="1000" b="1" dirty="0">
                <a:solidFill>
                  <a:schemeClr val="bg2"/>
                </a:solidFill>
              </a:rPr>
              <a:t> 건너편</a:t>
            </a:r>
            <a:r>
              <a:rPr lang="en-US" altLang="ko-KR" sz="1000" b="1" dirty="0">
                <a:solidFill>
                  <a:schemeClr val="bg2"/>
                </a:solidFill>
              </a:rPr>
              <a:t>","LAT":37.51038,"LOT":126.866798},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{"RNTLS_ID":"ST-1001","ADDR1":"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</a:t>
            </a:r>
            <a:r>
              <a:rPr lang="ko-KR" altLang="en-US" sz="1000" b="1" dirty="0" err="1">
                <a:solidFill>
                  <a:schemeClr val="bg2"/>
                </a:solidFill>
              </a:rPr>
              <a:t>남부순환로</a:t>
            </a:r>
            <a:r>
              <a:rPr lang="en-US" altLang="ko-KR" sz="1000" b="1" dirty="0">
                <a:solidFill>
                  <a:schemeClr val="bg2"/>
                </a:solidFill>
              </a:rPr>
              <a:t>4</a:t>
            </a:r>
            <a:r>
              <a:rPr lang="ko-KR" altLang="en-US" sz="1000" b="1" dirty="0">
                <a:solidFill>
                  <a:schemeClr val="bg2"/>
                </a:solidFill>
              </a:rPr>
              <a:t>길</a:t>
            </a:r>
            <a:r>
              <a:rPr lang="en-US" altLang="ko-KR" sz="1000" b="1" dirty="0">
                <a:solidFill>
                  <a:schemeClr val="bg2"/>
                </a:solidFill>
              </a:rPr>
              <a:t>20","ADDR2":"</a:t>
            </a:r>
            <a:r>
              <a:rPr lang="ko-KR" altLang="en-US" sz="1000" b="1" dirty="0" err="1">
                <a:solidFill>
                  <a:schemeClr val="bg2"/>
                </a:solidFill>
              </a:rPr>
              <a:t>서서울호수공원</a:t>
            </a:r>
            <a:r>
              <a:rPr lang="en-US" altLang="ko-KR" sz="1000" b="1" dirty="0">
                <a:solidFill>
                  <a:schemeClr val="bg2"/>
                </a:solidFill>
              </a:rPr>
              <a:t>","LAT":0.0,"LOT":0.0},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{"RNTLS_ID":"ST-1002","ADDR1":"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</a:t>
            </a:r>
            <a:r>
              <a:rPr lang="ko-KR" altLang="en-US" sz="1000" b="1" dirty="0" err="1">
                <a:solidFill>
                  <a:schemeClr val="bg2"/>
                </a:solidFill>
              </a:rPr>
              <a:t>목동동로</a:t>
            </a:r>
            <a:r>
              <a:rPr lang="ko-KR" altLang="en-US" sz="1000" b="1" dirty="0">
                <a:solidFill>
                  <a:schemeClr val="bg2"/>
                </a:solidFill>
              </a:rPr>
              <a:t> </a:t>
            </a:r>
            <a:r>
              <a:rPr lang="en-US" altLang="ko-KR" sz="1000" b="1" dirty="0">
                <a:solidFill>
                  <a:schemeClr val="bg2"/>
                </a:solidFill>
              </a:rPr>
              <a:t>316-6","ADDR2":"</a:t>
            </a:r>
            <a:r>
              <a:rPr lang="ko-KR" altLang="en-US" sz="1000" b="1" dirty="0">
                <a:solidFill>
                  <a:schemeClr val="bg2"/>
                </a:solidFill>
              </a:rPr>
              <a:t>서울시 도로환경관리센터</a:t>
            </a:r>
            <a:r>
              <a:rPr lang="en-US" altLang="ko-KR" sz="1000" b="1" dirty="0">
                <a:solidFill>
                  <a:schemeClr val="bg2"/>
                </a:solidFill>
              </a:rPr>
              <a:t>","LAT":37.5299,"LOT":126.876541},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{"RNTLS_ID":"ST-1003","ADDR1":"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</a:t>
            </a:r>
            <a:r>
              <a:rPr lang="ko-KR" altLang="en-US" sz="1000" b="1" dirty="0" err="1">
                <a:solidFill>
                  <a:schemeClr val="bg2"/>
                </a:solidFill>
              </a:rPr>
              <a:t>화곡로</a:t>
            </a:r>
            <a:r>
              <a:rPr lang="ko-KR" altLang="en-US" sz="1000" b="1" dirty="0">
                <a:solidFill>
                  <a:schemeClr val="bg2"/>
                </a:solidFill>
              </a:rPr>
              <a:t> </a:t>
            </a:r>
            <a:r>
              <a:rPr lang="en-US" altLang="ko-KR" sz="1000" b="1" dirty="0">
                <a:solidFill>
                  <a:schemeClr val="bg2"/>
                </a:solidFill>
              </a:rPr>
              <a:t>59","ADDR2":"</a:t>
            </a:r>
            <a:r>
              <a:rPr lang="ko-KR" altLang="en-US" sz="1000" b="1" dirty="0">
                <a:solidFill>
                  <a:schemeClr val="bg2"/>
                </a:solidFill>
              </a:rPr>
              <a:t>신월동 </a:t>
            </a:r>
            <a:r>
              <a:rPr lang="ko-KR" altLang="en-US" sz="1000" b="1" dirty="0" err="1">
                <a:solidFill>
                  <a:schemeClr val="bg2"/>
                </a:solidFill>
              </a:rPr>
              <a:t>이마트</a:t>
            </a:r>
            <a:r>
              <a:rPr lang="en-US" altLang="ko-KR" sz="1000" b="1" dirty="0">
                <a:solidFill>
                  <a:schemeClr val="bg2"/>
                </a:solidFill>
              </a:rPr>
              <a:t>","LAT":37.539551,"LOT":126.8283},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{"RNTLS_ID":"ST-1004","ADDR1":"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</a:t>
            </a:r>
            <a:r>
              <a:rPr lang="ko-KR" altLang="en-US" sz="1000" b="1" dirty="0" err="1">
                <a:solidFill>
                  <a:schemeClr val="bg2"/>
                </a:solidFill>
              </a:rPr>
              <a:t>신정이펜</a:t>
            </a:r>
            <a:r>
              <a:rPr lang="en-US" altLang="ko-KR" sz="1000" b="1" dirty="0">
                <a:solidFill>
                  <a:schemeClr val="bg2"/>
                </a:solidFill>
              </a:rPr>
              <a:t>1</a:t>
            </a:r>
            <a:r>
              <a:rPr lang="ko-KR" altLang="en-US" sz="1000" b="1" dirty="0">
                <a:solidFill>
                  <a:schemeClr val="bg2"/>
                </a:solidFill>
              </a:rPr>
              <a:t>로</a:t>
            </a:r>
            <a:r>
              <a:rPr lang="en-US" altLang="ko-KR" sz="1000" b="1" dirty="0">
                <a:solidFill>
                  <a:schemeClr val="bg2"/>
                </a:solidFill>
              </a:rPr>
              <a:t>50","ADDR2":"</a:t>
            </a:r>
            <a:r>
              <a:rPr lang="ko-KR" altLang="en-US" sz="1000" b="1" dirty="0" err="1">
                <a:solidFill>
                  <a:schemeClr val="bg2"/>
                </a:solidFill>
              </a:rPr>
              <a:t>신정이펜하우스</a:t>
            </a:r>
            <a:r>
              <a:rPr lang="en-US" altLang="ko-KR" sz="1000" b="1" dirty="0">
                <a:solidFill>
                  <a:schemeClr val="bg2"/>
                </a:solidFill>
              </a:rPr>
              <a:t>314</a:t>
            </a:r>
            <a:r>
              <a:rPr lang="ko-KR" altLang="en-US" sz="1000" b="1" dirty="0">
                <a:solidFill>
                  <a:schemeClr val="bg2"/>
                </a:solidFill>
              </a:rPr>
              <a:t>동</a:t>
            </a:r>
            <a:r>
              <a:rPr lang="en-US" altLang="ko-KR" sz="1000" b="1" dirty="0">
                <a:solidFill>
                  <a:schemeClr val="bg2"/>
                </a:solidFill>
              </a:rPr>
              <a:t>","LAT":37.514099,"LOT":126.831001},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     {"RNTLS_ID":"ST-1005","ADDR1":"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신정동 </a:t>
            </a:r>
            <a:r>
              <a:rPr lang="en-US" altLang="ko-KR" sz="1000" b="1" dirty="0">
                <a:solidFill>
                  <a:schemeClr val="bg2"/>
                </a:solidFill>
              </a:rPr>
              <a:t>310-8","ADDR2":"</a:t>
            </a:r>
            <a:r>
              <a:rPr lang="ko-KR" altLang="en-US" sz="1000" b="1" dirty="0" err="1">
                <a:solidFill>
                  <a:schemeClr val="bg2"/>
                </a:solidFill>
              </a:rPr>
              <a:t>신트리공원</a:t>
            </a:r>
            <a:r>
              <a:rPr lang="ko-KR" altLang="en-US" sz="1000" b="1" dirty="0">
                <a:solidFill>
                  <a:schemeClr val="bg2"/>
                </a:solidFill>
              </a:rPr>
              <a:t> 입구</a:t>
            </a:r>
            <a:r>
              <a:rPr lang="en-US" altLang="ko-KR" sz="1000" b="1" dirty="0">
                <a:solidFill>
                  <a:schemeClr val="bg2"/>
                </a:solidFill>
              </a:rPr>
              <a:t>","LAT":37.51395,"LOT":126.856056},{"RNTLS_ID":"ST-1006","ADDR1":"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</a:t>
            </a:r>
            <a:r>
              <a:rPr lang="ko-KR" altLang="en-US" sz="1000" b="1" dirty="0" err="1">
                <a:solidFill>
                  <a:schemeClr val="bg2"/>
                </a:solidFill>
              </a:rPr>
              <a:t>목동중앙로</a:t>
            </a:r>
            <a:r>
              <a:rPr lang="ko-KR" altLang="en-US" sz="1000" b="1" dirty="0">
                <a:solidFill>
                  <a:schemeClr val="bg2"/>
                </a:solidFill>
              </a:rPr>
              <a:t> </a:t>
            </a:r>
            <a:r>
              <a:rPr lang="en-US" altLang="ko-KR" sz="1000" b="1" dirty="0">
                <a:solidFill>
                  <a:schemeClr val="bg2"/>
                </a:solidFill>
              </a:rPr>
              <a:t>70 </a:t>
            </a:r>
            <a:r>
              <a:rPr lang="ko-KR" altLang="en-US" sz="1000" b="1" dirty="0">
                <a:solidFill>
                  <a:schemeClr val="bg2"/>
                </a:solidFill>
              </a:rPr>
              <a:t>서울영도초등학교</a:t>
            </a:r>
            <a:r>
              <a:rPr lang="en-US" altLang="ko-KR" sz="1000" b="1" dirty="0">
                <a:solidFill>
                  <a:schemeClr val="bg2"/>
                </a:solidFill>
              </a:rPr>
              <a:t>","ADDR2":"","LAT":37.536377,"LOT":126.871513},{"RNTLS_ID":"ST-1007","ADDR1":"</a:t>
            </a:r>
            <a:r>
              <a:rPr lang="ko-KR" altLang="en-US" sz="1000" b="1" dirty="0">
                <a:solidFill>
                  <a:schemeClr val="bg2"/>
                </a:solidFill>
              </a:rPr>
              <a:t>서울특별시 양천구 </a:t>
            </a:r>
            <a:r>
              <a:rPr lang="ko-KR" altLang="en-US" sz="1000" b="1" dirty="0" err="1">
                <a:solidFill>
                  <a:schemeClr val="bg2"/>
                </a:solidFill>
              </a:rPr>
              <a:t>남부순환로</a:t>
            </a:r>
            <a:r>
              <a:rPr lang="en-US" altLang="ko-KR" sz="1000" b="1" dirty="0">
                <a:solidFill>
                  <a:schemeClr val="bg2"/>
                </a:solidFill>
              </a:rPr>
              <a:t>70</a:t>
            </a:r>
            <a:r>
              <a:rPr lang="ko-KR" altLang="en-US" sz="1000" b="1" dirty="0">
                <a:solidFill>
                  <a:schemeClr val="bg2"/>
                </a:solidFill>
              </a:rPr>
              <a:t>길</a:t>
            </a:r>
            <a:r>
              <a:rPr lang="en-US" altLang="ko-KR" sz="1000" b="1" dirty="0">
                <a:solidFill>
                  <a:schemeClr val="bg2"/>
                </a:solidFill>
              </a:rPr>
              <a:t>11-9","ADDR2":"</a:t>
            </a:r>
            <a:r>
              <a:rPr lang="ko-KR" altLang="en-US" sz="1000" b="1" dirty="0">
                <a:solidFill>
                  <a:schemeClr val="bg2"/>
                </a:solidFill>
              </a:rPr>
              <a:t>오솔길공원</a:t>
            </a:r>
            <a:r>
              <a:rPr lang="en-US" altLang="ko-KR" sz="1000" b="1" dirty="0">
                <a:solidFill>
                  <a:schemeClr val="bg2"/>
                </a:solidFill>
              </a:rPr>
              <a:t>","</a:t>
            </a:r>
            <a:r>
              <a:rPr lang="en-US" altLang="ko-KR" sz="1000" b="1" dirty="0">
                <a:solidFill>
                  <a:srgbClr val="FF0000"/>
                </a:solidFill>
              </a:rPr>
              <a:t>LAT":37.52219,"LOT":126.8367</a:t>
            </a:r>
            <a:r>
              <a:rPr lang="en-US" altLang="ko-KR" sz="1000" b="1" dirty="0">
                <a:solidFill>
                  <a:schemeClr val="bg2"/>
                </a:solidFill>
              </a:rPr>
              <a:t>}</a:t>
            </a:r>
          </a:p>
          <a:p>
            <a:r>
              <a:rPr lang="en-US" altLang="ko-KR" sz="1000" b="1" dirty="0">
                <a:solidFill>
                  <a:schemeClr val="bg2"/>
                </a:solidFill>
              </a:rPr>
              <a:t>     ]</a:t>
            </a:r>
          </a:p>
          <a:p>
            <a:r>
              <a:rPr lang="en-US" altLang="ko-KR" sz="1000" dirty="0">
                <a:solidFill>
                  <a:schemeClr val="bg2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bg2"/>
                </a:solidFill>
              </a:rPr>
              <a:t>}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4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bee785b7b_0_3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pic>
        <p:nvPicPr>
          <p:cNvPr id="319" name="Google Shape;319;g34bee785b7b_0_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4090" y="1220320"/>
            <a:ext cx="2763490" cy="30726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g34bee785b7b_0_320"/>
          <p:cNvGraphicFramePr/>
          <p:nvPr>
            <p:extLst>
              <p:ext uri="{D42A27DB-BD31-4B8C-83A1-F6EECF244321}">
                <p14:modId xmlns:p14="http://schemas.microsoft.com/office/powerpoint/2010/main" val="1488076260"/>
              </p:ext>
            </p:extLst>
          </p:nvPr>
        </p:nvGraphicFramePr>
        <p:xfrm>
          <a:off x="201591" y="215922"/>
          <a:ext cx="8632309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343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60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61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33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61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61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68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417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highlight>
                            <a:schemeClr val="lt1"/>
                          </a:highlight>
                        </a:rPr>
                        <a:t>자전거 이용권 구매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1" y="604458"/>
            <a:ext cx="5991053" cy="4304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bee785b7b_0_4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graphicFrame>
        <p:nvGraphicFramePr>
          <p:cNvPr id="326" name="Google Shape;326;g34bee785b7b_0_403"/>
          <p:cNvGraphicFramePr/>
          <p:nvPr>
            <p:extLst>
              <p:ext uri="{D42A27DB-BD31-4B8C-83A1-F6EECF244321}">
                <p14:modId xmlns:p14="http://schemas.microsoft.com/office/powerpoint/2010/main" val="3136205120"/>
              </p:ext>
            </p:extLst>
          </p:nvPr>
        </p:nvGraphicFramePr>
        <p:xfrm>
          <a:off x="201591" y="215922"/>
          <a:ext cx="8544842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3296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19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57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34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57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57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880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359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highlight>
                            <a:schemeClr val="lt1"/>
                          </a:highlight>
                        </a:rPr>
                        <a:t>자전거 종류 등록 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4ECFB6-0A7F-42F7-BC4F-8C08F2FFB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20" y="611629"/>
            <a:ext cx="4602598" cy="4429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88649F6-C0E5-4CA1-8630-95C77CBA5AA4}"/>
              </a:ext>
            </a:extLst>
          </p:cNvPr>
          <p:cNvSpPr txBox="1"/>
          <p:nvPr/>
        </p:nvSpPr>
        <p:spPr>
          <a:xfrm>
            <a:off x="8023597" y="752240"/>
            <a:ext cx="635726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CBF4D7-05B5-4BDE-B040-8181887D1698}"/>
              </a:ext>
            </a:extLst>
          </p:cNvPr>
          <p:cNvSpPr txBox="1"/>
          <p:nvPr/>
        </p:nvSpPr>
        <p:spPr>
          <a:xfrm>
            <a:off x="4639717" y="3509179"/>
            <a:ext cx="3004457" cy="452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AA8431-E881-4DE1-81A2-9BC111764268}"/>
              </a:ext>
            </a:extLst>
          </p:cNvPr>
          <p:cNvSpPr txBox="1"/>
          <p:nvPr/>
        </p:nvSpPr>
        <p:spPr>
          <a:xfrm>
            <a:off x="4792718" y="4719598"/>
            <a:ext cx="1885950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1" y="611629"/>
            <a:ext cx="4022437" cy="44157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bee785b7b_0_4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graphicFrame>
        <p:nvGraphicFramePr>
          <p:cNvPr id="326" name="Google Shape;326;g34bee785b7b_0_403"/>
          <p:cNvGraphicFramePr/>
          <p:nvPr>
            <p:extLst>
              <p:ext uri="{D42A27DB-BD31-4B8C-83A1-F6EECF244321}">
                <p14:modId xmlns:p14="http://schemas.microsoft.com/office/powerpoint/2010/main" val="2248016524"/>
              </p:ext>
            </p:extLst>
          </p:nvPr>
        </p:nvGraphicFramePr>
        <p:xfrm>
          <a:off x="201591" y="215922"/>
          <a:ext cx="5675775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8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9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47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4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239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865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highlight>
                            <a:schemeClr val="lt1"/>
                          </a:highlight>
                        </a:rPr>
                        <a:t>자전거 종류 소개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1335DEC-5478-403A-B1A0-5364FA89592B}"/>
              </a:ext>
            </a:extLst>
          </p:cNvPr>
          <p:cNvSpPr/>
          <p:nvPr/>
        </p:nvSpPr>
        <p:spPr>
          <a:xfrm>
            <a:off x="6035040" y="1384663"/>
            <a:ext cx="2987040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00"/>
                </a:solidFill>
              </a:rPr>
              <a:t>&lt; </a:t>
            </a:r>
            <a:r>
              <a:rPr lang="ko-KR" altLang="en-US" sz="1000" dirty="0">
                <a:solidFill>
                  <a:srgbClr val="FFFF00"/>
                </a:solidFill>
              </a:rPr>
              <a:t>첨부한 사진파일이 실제로 저장되는 위치 </a:t>
            </a:r>
            <a:r>
              <a:rPr lang="en-US" altLang="ko-KR" sz="1000" dirty="0">
                <a:solidFill>
                  <a:srgbClr val="FFFF00"/>
                </a:solidFill>
              </a:rPr>
              <a:t>&gt;</a:t>
            </a:r>
          </a:p>
          <a:p>
            <a:pPr algn="ctr"/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en-US" altLang="ko-KR" sz="1000" dirty="0"/>
              <a:t>Workspace</a:t>
            </a:r>
            <a:r>
              <a:rPr lang="ko-KR" altLang="en-US" sz="1000" dirty="0"/>
              <a:t> 아래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en-US" altLang="ko-KR" sz="1000" dirty="0"/>
              <a:t>\.metadata\.plugins\org.eclipse.wst.server.core\tmp0wtpwebapps\</a:t>
            </a:r>
            <a:r>
              <a:rPr lang="en-US" altLang="ko-KR" sz="1000" dirty="0" err="1"/>
              <a:t>Project_Bicycle_spring</a:t>
            </a:r>
            <a:r>
              <a:rPr lang="en-US" altLang="ko-KR" sz="1000" dirty="0"/>
              <a:t>\resources\uploads\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1" y="528284"/>
            <a:ext cx="5631009" cy="45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bee785b7b_0_1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graphicFrame>
        <p:nvGraphicFramePr>
          <p:cNvPr id="9" name="Google Shape;326;g34bee785b7b_0_403">
            <a:extLst>
              <a:ext uri="{FF2B5EF4-FFF2-40B4-BE49-F238E27FC236}">
                <a16:creationId xmlns:a16="http://schemas.microsoft.com/office/drawing/2014/main" xmlns="" id="{D461B30F-A619-44F2-81AE-56C9B29D3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176981"/>
              </p:ext>
            </p:extLst>
          </p:nvPr>
        </p:nvGraphicFramePr>
        <p:xfrm>
          <a:off x="157830" y="207921"/>
          <a:ext cx="7793096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12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80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>
                          <a:highlight>
                            <a:schemeClr val="lt1"/>
                          </a:highlight>
                        </a:rPr>
                        <a:t>사고다발지역  지도에 마커 표시</a:t>
                      </a:r>
                      <a:endParaRPr lang="ko-KR" altLang="en-US"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308;g34bee785b7b_0_311">
            <a:extLst>
              <a:ext uri="{FF2B5EF4-FFF2-40B4-BE49-F238E27FC236}">
                <a16:creationId xmlns:a16="http://schemas.microsoft.com/office/drawing/2014/main" xmlns="" id="{3FB40162-DFD4-4163-BF36-3737635749F6}"/>
              </a:ext>
            </a:extLst>
          </p:cNvPr>
          <p:cNvSpPr/>
          <p:nvPr/>
        </p:nvSpPr>
        <p:spPr>
          <a:xfrm>
            <a:off x="4230819" y="613715"/>
            <a:ext cx="4755351" cy="136301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[Flask]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전체 구현 후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</a:t>
            </a:r>
            <a:endParaRPr lang="ko-KR" altLang="en-US"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컨트롤러 에서 “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컨트롤러 </a:t>
            </a:r>
            <a:r>
              <a:rPr lang="en-US" altLang="ko-KR" sz="9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”을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보내주어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iframe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통해 보여주도록 하는 방식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 dirty="0" smtClean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KakaoMap API” :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Flask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의</a:t>
            </a:r>
            <a:r>
              <a:rPr lang="en-US" alt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html rendering </a:t>
            </a:r>
            <a:r>
              <a:rPr lang="ko-KR" altLang="en-US" sz="900" u="sng" dirty="0">
                <a:latin typeface="Malgun Gothic"/>
                <a:ea typeface="Malgun Gothic"/>
                <a:cs typeface="Malgun Gothic"/>
                <a:sym typeface="Malgun Gothic"/>
              </a:rPr>
              <a:t>파일의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JavaScript 함수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에서 사용.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Axios.get(url)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로  </a:t>
            </a:r>
            <a:r>
              <a:rPr lang="en-US" altLang="ko" sz="900" dirty="0">
                <a:latin typeface="Malgun Gothic"/>
                <a:ea typeface="Malgun Gothic"/>
                <a:cs typeface="Malgun Gothic"/>
                <a:sym typeface="Malgun Gothic"/>
              </a:rPr>
              <a:t>Flask 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Controller 호출.</a:t>
            </a:r>
            <a:endParaRPr sz="9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lang="en-US" altLang="ko" sz="900" dirty="0">
                <a:latin typeface="Malgun Gothic"/>
                <a:ea typeface="Malgun Gothic"/>
                <a:cs typeface="Malgun Gothic"/>
                <a:sym typeface="Malgun Gothic"/>
              </a:rPr>
              <a:t>[Flask] 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에서  </a:t>
            </a: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-KR" altLang="en-US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사고다발지역</a:t>
            </a: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API” 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호출.</a:t>
            </a:r>
            <a:endParaRPr sz="9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algun Gothic"/>
                <a:ea typeface="Malgun Gothic"/>
                <a:cs typeface="Malgun Gothic"/>
                <a:sym typeface="Malgun Gothic"/>
              </a:rPr>
              <a:t>=&gt; List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of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Dictionary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를 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return.</a:t>
            </a: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30317A-C1E5-4DBA-98B0-FDAB8AF1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20" y="2185207"/>
            <a:ext cx="3973150" cy="8601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81B72DF-158B-4E09-8743-591DE333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917" y="3253845"/>
            <a:ext cx="5546284" cy="1753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CE6CA1-DE55-4367-ABD3-E8F3C5269B0E}"/>
              </a:ext>
            </a:extLst>
          </p:cNvPr>
          <p:cNvSpPr txBox="1"/>
          <p:nvPr/>
        </p:nvSpPr>
        <p:spPr>
          <a:xfrm>
            <a:off x="7746275" y="2459373"/>
            <a:ext cx="1053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2"/>
                </a:solidFill>
              </a:rPr>
              <a:t>&lt; html </a:t>
            </a:r>
            <a:r>
              <a:rPr lang="ko-KR" altLang="en-US" sz="1100" dirty="0">
                <a:solidFill>
                  <a:schemeClr val="tx2"/>
                </a:solidFill>
              </a:rPr>
              <a:t>파일</a:t>
            </a:r>
            <a:r>
              <a:rPr lang="en-US" altLang="ko-KR" sz="1100" dirty="0">
                <a:solidFill>
                  <a:schemeClr val="tx2"/>
                </a:solidFill>
              </a:rPr>
              <a:t>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17A025-8B0C-4917-9659-176721BDF632}"/>
              </a:ext>
            </a:extLst>
          </p:cNvPr>
          <p:cNvSpPr txBox="1"/>
          <p:nvPr/>
        </p:nvSpPr>
        <p:spPr>
          <a:xfrm>
            <a:off x="7486650" y="3701538"/>
            <a:ext cx="1187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</a:rPr>
              <a:t>&lt; python </a:t>
            </a:r>
            <a:r>
              <a:rPr lang="ko-KR" altLang="en-US" sz="1100" dirty="0">
                <a:solidFill>
                  <a:schemeClr val="tx2"/>
                </a:solidFill>
              </a:rPr>
              <a:t>파일</a:t>
            </a:r>
            <a:r>
              <a:rPr lang="en-US" altLang="ko-KR" sz="1100" dirty="0">
                <a:solidFill>
                  <a:schemeClr val="tx2"/>
                </a:solidFill>
              </a:rPr>
              <a:t>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917"/>
            <a:ext cx="3517792" cy="4390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4881" y="2378899"/>
            <a:ext cx="2262352" cy="323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32917" y="3423848"/>
            <a:ext cx="2262352" cy="323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bee785b7b_0_1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graphicFrame>
        <p:nvGraphicFramePr>
          <p:cNvPr id="9" name="Google Shape;326;g34bee785b7b_0_403">
            <a:extLst>
              <a:ext uri="{FF2B5EF4-FFF2-40B4-BE49-F238E27FC236}">
                <a16:creationId xmlns:a16="http://schemas.microsoft.com/office/drawing/2014/main" xmlns="" id="{D461B30F-A619-44F2-81AE-56C9B29D3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210819"/>
              </p:ext>
            </p:extLst>
          </p:nvPr>
        </p:nvGraphicFramePr>
        <p:xfrm>
          <a:off x="157830" y="207921"/>
          <a:ext cx="7793096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12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80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>
                          <a:highlight>
                            <a:schemeClr val="lt1"/>
                          </a:highlight>
                        </a:rPr>
                        <a:t>사고다발지역  </a:t>
                      </a:r>
                      <a:r>
                        <a:rPr lang="en-US" altLang="ko-KR" sz="800" u="none" strike="noStrike" cap="none" dirty="0" smtClean="0">
                          <a:highlight>
                            <a:schemeClr val="lt1"/>
                          </a:highlight>
                        </a:rPr>
                        <a:t>API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 </a:t>
                      </a:r>
                      <a:r>
                        <a:rPr lang="ko-KR" altLang="en-US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호출 시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, </a:t>
                      </a:r>
                      <a:r>
                        <a:rPr lang="ko-KR" altLang="en-US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응답되는 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JSON  (REST </a:t>
                      </a:r>
                      <a:r>
                        <a:rPr lang="ko-KR" altLang="en-US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출력결과 예</a:t>
                      </a:r>
                      <a:r>
                        <a:rPr lang="en-US" altLang="ko-KR" sz="800" u="none" strike="noStrike" cap="none" baseline="0" dirty="0" smtClean="0">
                          <a:highlight>
                            <a:schemeClr val="lt1"/>
                          </a:highlight>
                        </a:rPr>
                        <a:t>)</a:t>
                      </a:r>
                      <a:endParaRPr lang="ko-KR" altLang="en-US"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CE6CA1-DE55-4367-ABD3-E8F3C5269B0E}"/>
              </a:ext>
            </a:extLst>
          </p:cNvPr>
          <p:cNvSpPr txBox="1"/>
          <p:nvPr/>
        </p:nvSpPr>
        <p:spPr>
          <a:xfrm>
            <a:off x="7746275" y="2459373"/>
            <a:ext cx="1053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2"/>
                </a:solidFill>
              </a:rPr>
              <a:t>&lt; html </a:t>
            </a:r>
            <a:r>
              <a:rPr lang="ko-KR" altLang="en-US" sz="1100" dirty="0">
                <a:solidFill>
                  <a:schemeClr val="tx2"/>
                </a:solidFill>
              </a:rPr>
              <a:t>파일</a:t>
            </a:r>
            <a:r>
              <a:rPr lang="en-US" altLang="ko-KR" sz="1100" dirty="0">
                <a:solidFill>
                  <a:schemeClr val="tx2"/>
                </a:solidFill>
              </a:rPr>
              <a:t>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17A025-8B0C-4917-9659-176721BDF632}"/>
              </a:ext>
            </a:extLst>
          </p:cNvPr>
          <p:cNvSpPr txBox="1"/>
          <p:nvPr/>
        </p:nvSpPr>
        <p:spPr>
          <a:xfrm>
            <a:off x="7486650" y="3701538"/>
            <a:ext cx="1187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</a:rPr>
              <a:t>&lt; python </a:t>
            </a:r>
            <a:r>
              <a:rPr lang="ko-KR" altLang="en-US" sz="1100" dirty="0">
                <a:solidFill>
                  <a:schemeClr val="tx2"/>
                </a:solidFill>
              </a:rPr>
              <a:t>파일</a:t>
            </a:r>
            <a:r>
              <a:rPr lang="en-US" altLang="ko-KR" sz="1100" dirty="0">
                <a:solidFill>
                  <a:schemeClr val="tx2"/>
                </a:solidFill>
              </a:rPr>
              <a:t>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7829" y="483220"/>
            <a:ext cx="8882091" cy="45579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2"/>
              </a:solidFill>
            </a:endParaRPr>
          </a:p>
          <a:p>
            <a:endParaRPr lang="ko-KR" altLang="en-US" sz="800" dirty="0">
              <a:solidFill>
                <a:schemeClr val="bg2"/>
              </a:solidFill>
            </a:endParaRPr>
          </a:p>
          <a:p>
            <a:r>
              <a:rPr lang="en-US" altLang="ko-KR" sz="800" dirty="0">
                <a:solidFill>
                  <a:schemeClr val="bg2"/>
                </a:solidFill>
              </a:rPr>
              <a:t>{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"</a:t>
            </a:r>
            <a:r>
              <a:rPr lang="en-US" altLang="ko-KR" sz="800" dirty="0" err="1">
                <a:solidFill>
                  <a:schemeClr val="bg2"/>
                </a:solidFill>
              </a:rPr>
              <a:t>resultCode</a:t>
            </a:r>
            <a:r>
              <a:rPr lang="en-US" altLang="ko-KR" sz="800" dirty="0">
                <a:solidFill>
                  <a:schemeClr val="bg2"/>
                </a:solidFill>
              </a:rPr>
              <a:t>": "00",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"</a:t>
            </a:r>
            <a:r>
              <a:rPr lang="en-US" altLang="ko-KR" sz="800" dirty="0" err="1">
                <a:solidFill>
                  <a:schemeClr val="bg2"/>
                </a:solidFill>
              </a:rPr>
              <a:t>resultMsg</a:t>
            </a:r>
            <a:r>
              <a:rPr lang="en-US" altLang="ko-KR" sz="800" dirty="0">
                <a:solidFill>
                  <a:schemeClr val="bg2"/>
                </a:solidFill>
              </a:rPr>
              <a:t>": "NORMAL_CODE",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"items": {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     "item": </a:t>
            </a:r>
            <a:r>
              <a:rPr lang="en-US" altLang="ko-KR" sz="800" dirty="0">
                <a:solidFill>
                  <a:srgbClr val="0070C0"/>
                </a:solidFill>
              </a:rPr>
              <a:t>[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{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afos_fid</a:t>
            </a:r>
            <a:r>
              <a:rPr lang="en-US" altLang="ko-KR" sz="800" dirty="0">
                <a:solidFill>
                  <a:srgbClr val="0070C0"/>
                </a:solidFill>
              </a:rPr>
              <a:t>": 6930038,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afos_id</a:t>
            </a:r>
            <a:r>
              <a:rPr lang="en-US" altLang="ko-KR" sz="800" dirty="0">
                <a:solidFill>
                  <a:srgbClr val="0070C0"/>
                </a:solidFill>
              </a:rPr>
              <a:t>": "2024046",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bjd_cd</a:t>
            </a:r>
            <a:r>
              <a:rPr lang="en-US" altLang="ko-KR" sz="800" dirty="0">
                <a:solidFill>
                  <a:srgbClr val="0070C0"/>
                </a:solidFill>
              </a:rPr>
              <a:t>": "1117012900",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spot_cd</a:t>
            </a:r>
            <a:r>
              <a:rPr lang="en-US" altLang="ko-KR" sz="800" dirty="0">
                <a:solidFill>
                  <a:srgbClr val="0070C0"/>
                </a:solidFill>
              </a:rPr>
              <a:t>": "11170001",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sido_sgg_nm</a:t>
            </a:r>
            <a:r>
              <a:rPr lang="en-US" altLang="ko-KR" sz="800" dirty="0">
                <a:solidFill>
                  <a:srgbClr val="0070C0"/>
                </a:solidFill>
              </a:rPr>
              <a:t>": "</a:t>
            </a:r>
            <a:r>
              <a:rPr lang="ko-KR" altLang="en-US" sz="800" dirty="0">
                <a:solidFill>
                  <a:srgbClr val="0070C0"/>
                </a:solidFill>
              </a:rPr>
              <a:t>서울 용산구</a:t>
            </a:r>
            <a:r>
              <a:rPr lang="en-US" altLang="ko-KR" sz="800" dirty="0">
                <a:solidFill>
                  <a:srgbClr val="0070C0"/>
                </a:solidFill>
              </a:rPr>
              <a:t>1",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spot_nm</a:t>
            </a:r>
            <a:r>
              <a:rPr lang="en-US" altLang="ko-KR" sz="800" dirty="0">
                <a:solidFill>
                  <a:srgbClr val="0070C0"/>
                </a:solidFill>
              </a:rPr>
              <a:t>": "</a:t>
            </a:r>
            <a:r>
              <a:rPr lang="ko-KR" altLang="en-US" sz="800" dirty="0">
                <a:solidFill>
                  <a:srgbClr val="0070C0"/>
                </a:solidFill>
              </a:rPr>
              <a:t>서울 용산구 이촌동</a:t>
            </a:r>
            <a:r>
              <a:rPr lang="en-US" altLang="ko-KR" sz="800" dirty="0">
                <a:solidFill>
                  <a:srgbClr val="0070C0"/>
                </a:solidFill>
              </a:rPr>
              <a:t>(376 </a:t>
            </a:r>
            <a:r>
              <a:rPr lang="ko-KR" altLang="en-US" sz="800" dirty="0">
                <a:solidFill>
                  <a:srgbClr val="0070C0"/>
                </a:solidFill>
              </a:rPr>
              <a:t>부근</a:t>
            </a:r>
            <a:r>
              <a:rPr lang="en-US" altLang="ko-KR" sz="800" dirty="0">
                <a:solidFill>
                  <a:srgbClr val="0070C0"/>
                </a:solidFill>
              </a:rPr>
              <a:t>)",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occrrnc_cnt</a:t>
            </a:r>
            <a:r>
              <a:rPr lang="en-US" altLang="ko-KR" sz="800" dirty="0">
                <a:solidFill>
                  <a:srgbClr val="0070C0"/>
                </a:solidFill>
              </a:rPr>
              <a:t>": 4,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caslt_cnt</a:t>
            </a:r>
            <a:r>
              <a:rPr lang="en-US" altLang="ko-KR" sz="800" dirty="0">
                <a:solidFill>
                  <a:srgbClr val="0070C0"/>
                </a:solidFill>
              </a:rPr>
              <a:t>": 4,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dth_dnv_cnt</a:t>
            </a:r>
            <a:r>
              <a:rPr lang="en-US" altLang="ko-KR" sz="800" dirty="0">
                <a:solidFill>
                  <a:srgbClr val="0070C0"/>
                </a:solidFill>
              </a:rPr>
              <a:t>": 0,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se_dnv_cnt</a:t>
            </a:r>
            <a:r>
              <a:rPr lang="en-US" altLang="ko-KR" sz="800" dirty="0">
                <a:solidFill>
                  <a:srgbClr val="0070C0"/>
                </a:solidFill>
              </a:rPr>
              <a:t>": 2,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sl_dnv_cnt</a:t>
            </a:r>
            <a:r>
              <a:rPr lang="en-US" altLang="ko-KR" sz="800" dirty="0">
                <a:solidFill>
                  <a:srgbClr val="0070C0"/>
                </a:solidFill>
              </a:rPr>
              <a:t>": 1,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wnd_dnv_cnt</a:t>
            </a:r>
            <a:r>
              <a:rPr lang="en-US" altLang="ko-KR" sz="800" dirty="0">
                <a:solidFill>
                  <a:srgbClr val="0070C0"/>
                </a:solidFill>
              </a:rPr>
              <a:t>": 1,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0070C0"/>
                </a:solidFill>
              </a:rPr>
              <a:t>geom_json</a:t>
            </a:r>
            <a:r>
              <a:rPr lang="en-US" altLang="ko-KR" sz="800" dirty="0">
                <a:solidFill>
                  <a:srgbClr val="0070C0"/>
                </a:solidFill>
              </a:rPr>
              <a:t>": "{\"type\":\"Polygon\",\"coordinates\":[[[126.9623934,37.52111435],[126.96235888,37.52083518],[126.96225664,37.52056673],[126.96209062,37.52031933],[126.96186718,37.52010248],[126.96159493,37.51992452],[126.96128431,37.51979228],[126.96094728,37.51971085],[126.96059677,37.51968335],[126.96024627,37.51971085],[126.95990923,37.51979228],[126.95959862,37.51992452],[126.95932636,37.52010248],[126.95910293,37.52031933],[126.9589369,37.52056673],[126.95883466,37.52083518],[126.95880014,37.52111435],[126.95883466,37.52139352],[126.9589369,37.52166196],[126.95910293,37.52190936],[126.95932636,37.5221262],[126.95959862,37.52230416],[126.95990923,37.5224364],[126.96024627,37.52251783],[126.96059677,37.52254532],[126.96094728,37.52251783],[126.96128431,37.5224364],[126.96159493,37.52230416],[126.96186718,37.5221262],[126.96209062,37.52190936],[126.96225664,37.52166196],[126.96235888,37.52139352],[126.9623934,37.52111435]]]}",</a:t>
            </a:r>
          </a:p>
          <a:p>
            <a:r>
              <a:rPr lang="en-US" altLang="ko-KR" sz="800" dirty="0">
                <a:solidFill>
                  <a:srgbClr val="FF000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FF0000"/>
                </a:solidFill>
              </a:rPr>
              <a:t>lo_crd</a:t>
            </a:r>
            <a:r>
              <a:rPr lang="en-US" altLang="ko-KR" sz="800" dirty="0">
                <a:solidFill>
                  <a:srgbClr val="FF0000"/>
                </a:solidFill>
              </a:rPr>
              <a:t>": "126.960596773516",</a:t>
            </a:r>
          </a:p>
          <a:p>
            <a:r>
              <a:rPr lang="en-US" altLang="ko-KR" sz="800" dirty="0">
                <a:solidFill>
                  <a:srgbClr val="FF0000"/>
                </a:solidFill>
              </a:rPr>
              <a:t>                    "</a:t>
            </a:r>
            <a:r>
              <a:rPr lang="en-US" altLang="ko-KR" sz="800" dirty="0" err="1">
                <a:solidFill>
                  <a:srgbClr val="FF0000"/>
                </a:solidFill>
              </a:rPr>
              <a:t>la_crd</a:t>
            </a:r>
            <a:r>
              <a:rPr lang="en-US" altLang="ko-KR" sz="800" dirty="0">
                <a:solidFill>
                  <a:srgbClr val="FF0000"/>
                </a:solidFill>
              </a:rPr>
              <a:t>": "37.521344544587"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     }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      ]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},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"</a:t>
            </a:r>
            <a:r>
              <a:rPr lang="en-US" altLang="ko-KR" sz="800" dirty="0" err="1">
                <a:solidFill>
                  <a:schemeClr val="bg2"/>
                </a:solidFill>
              </a:rPr>
              <a:t>totalCount</a:t>
            </a:r>
            <a:r>
              <a:rPr lang="en-US" altLang="ko-KR" sz="800" dirty="0">
                <a:solidFill>
                  <a:schemeClr val="bg2"/>
                </a:solidFill>
              </a:rPr>
              <a:t>": 1,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"</a:t>
            </a:r>
            <a:r>
              <a:rPr lang="en-US" altLang="ko-KR" sz="800" dirty="0" err="1">
                <a:solidFill>
                  <a:schemeClr val="bg2"/>
                </a:solidFill>
              </a:rPr>
              <a:t>numOfRows</a:t>
            </a:r>
            <a:r>
              <a:rPr lang="en-US" altLang="ko-KR" sz="800" dirty="0">
                <a:solidFill>
                  <a:schemeClr val="bg2"/>
                </a:solidFill>
              </a:rPr>
              <a:t>": 1,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     "</a:t>
            </a:r>
            <a:r>
              <a:rPr lang="en-US" altLang="ko-KR" sz="800" dirty="0" err="1">
                <a:solidFill>
                  <a:schemeClr val="bg2"/>
                </a:solidFill>
              </a:rPr>
              <a:t>pageNo</a:t>
            </a:r>
            <a:r>
              <a:rPr lang="en-US" altLang="ko-KR" sz="800" dirty="0">
                <a:solidFill>
                  <a:schemeClr val="bg2"/>
                </a:solidFill>
              </a:rPr>
              <a:t>": 1</a:t>
            </a:r>
          </a:p>
          <a:p>
            <a:r>
              <a:rPr lang="en-US" altLang="ko-KR" sz="800" dirty="0">
                <a:solidFill>
                  <a:schemeClr val="bg2"/>
                </a:solidFill>
              </a:rPr>
              <a:t>}</a:t>
            </a:r>
          </a:p>
          <a:p>
            <a:pPr algn="ctr"/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0" name="Google Shape;308;g34bee785b7b_0_311">
            <a:extLst>
              <a:ext uri="{FF2B5EF4-FFF2-40B4-BE49-F238E27FC236}">
                <a16:creationId xmlns:a16="http://schemas.microsoft.com/office/drawing/2014/main" xmlns="" id="{3FB40162-DFD4-4163-BF36-3737635749F6}"/>
              </a:ext>
            </a:extLst>
          </p:cNvPr>
          <p:cNvSpPr/>
          <p:nvPr/>
        </p:nvSpPr>
        <p:spPr>
          <a:xfrm>
            <a:off x="4632263" y="723028"/>
            <a:ext cx="4407658" cy="132659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alt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</a:t>
            </a:r>
            <a:r>
              <a:rPr 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]로 전체 구현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</a:t>
            </a:r>
            <a:endParaRPr lang="en-US" altLang="ko-KR" sz="900" dirty="0" smtClean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</a:t>
            </a:r>
            <a:r>
              <a:rPr lang="ko-KR" altLang="en-US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컨트롤러</a:t>
            </a: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</a:t>
            </a: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“Flask </a:t>
            </a:r>
            <a:r>
              <a:rPr lang="ko-KR" altLang="en-US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컨트롤러 </a:t>
            </a:r>
            <a:r>
              <a:rPr lang="en-US" altLang="ko-KR" sz="900" dirty="0" err="1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</a:t>
            </a: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-KR" altLang="en-US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endParaRPr lang="en-US" altLang="ko-KR" sz="900" dirty="0" smtClean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r>
              <a:rPr lang="ko-KR" altLang="en-US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보내주어</a:t>
            </a: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iframe</a:t>
            </a:r>
            <a:r>
              <a:rPr lang="ko-KR" altLang="en-US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통해 보여주도록</a:t>
            </a:r>
            <a:r>
              <a:rPr lang="en-US" altLang="ko-KR" sz="9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방식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“KakaoMap API” :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Flask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의</a:t>
            </a:r>
            <a:r>
              <a:rPr lang="en-US" alt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html rendering </a:t>
            </a:r>
            <a:r>
              <a:rPr lang="ko-KR" altLang="en-US" sz="900" u="sng" dirty="0">
                <a:latin typeface="Malgun Gothic"/>
                <a:ea typeface="Malgun Gothic"/>
                <a:cs typeface="Malgun Gothic"/>
                <a:sym typeface="Malgun Gothic"/>
              </a:rPr>
              <a:t>파일의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 JavaScript 함수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에서 사용.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Axios.get(url)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로  </a:t>
            </a:r>
            <a:r>
              <a:rPr lang="en-US" altLang="ko" sz="900" dirty="0">
                <a:latin typeface="Malgun Gothic"/>
                <a:ea typeface="Malgun Gothic"/>
                <a:cs typeface="Malgun Gothic"/>
                <a:sym typeface="Malgun Gothic"/>
              </a:rPr>
              <a:t>Flask 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Controller 호출.</a:t>
            </a:r>
            <a:endParaRPr sz="9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lang="en-US" altLang="ko" sz="900" dirty="0">
                <a:latin typeface="Malgun Gothic"/>
                <a:ea typeface="Malgun Gothic"/>
                <a:cs typeface="Malgun Gothic"/>
                <a:sym typeface="Malgun Gothic"/>
              </a:rPr>
              <a:t>[Flask] </a:t>
            </a:r>
            <a:r>
              <a:rPr lang="ko" sz="900" dirty="0">
                <a:latin typeface="Malgun Gothic"/>
                <a:ea typeface="Malgun Gothic"/>
                <a:cs typeface="Malgun Gothic"/>
                <a:sym typeface="Malgun Gothic"/>
              </a:rPr>
              <a:t>에서  </a:t>
            </a: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-KR" altLang="en-US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사고다발지역</a:t>
            </a:r>
            <a:r>
              <a:rPr lang="ko" sz="900" u="sng" dirty="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API”  </a:t>
            </a:r>
            <a:r>
              <a:rPr lang="ko" sz="900" u="sng" dirty="0">
                <a:latin typeface="Malgun Gothic"/>
                <a:ea typeface="Malgun Gothic"/>
                <a:cs typeface="Malgun Gothic"/>
                <a:sym typeface="Malgun Gothic"/>
              </a:rPr>
              <a:t>호출.</a:t>
            </a:r>
            <a:endParaRPr sz="9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algun Gothic"/>
                <a:ea typeface="Malgun Gothic"/>
                <a:cs typeface="Malgun Gothic"/>
                <a:sym typeface="Malgun Gothic"/>
              </a:rPr>
              <a:t>=&gt; List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of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Dictionary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를 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return.</a:t>
            </a: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728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/>
        </p:nvSpPr>
        <p:spPr>
          <a:xfrm>
            <a:off x="4338300" y="339971"/>
            <a:ext cx="2545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2500" b="1" i="0" u="none" strike="noStrike" cap="non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Contents</a:t>
            </a:r>
            <a:endParaRPr sz="2500" b="1" i="0" u="none" strike="noStrike" cap="non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79275" cy="510891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4229725" y="793871"/>
            <a:ext cx="755700" cy="4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01</a:t>
            </a:r>
            <a:endParaRPr sz="2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02</a:t>
            </a:r>
            <a:endParaRPr sz="2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03</a:t>
            </a:r>
            <a:endParaRPr sz="2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04</a:t>
            </a:r>
            <a:endParaRPr sz="2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05</a:t>
            </a:r>
            <a:endParaRPr sz="2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06</a:t>
            </a:r>
            <a:endParaRPr lang="en-US" altLang="ko" sz="2000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07</a:t>
            </a:r>
            <a:endParaRPr sz="2000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0" name="Google Shape;140;p3"/>
          <p:cNvCxnSpPr/>
          <p:nvPr/>
        </p:nvCxnSpPr>
        <p:spPr>
          <a:xfrm>
            <a:off x="4741775" y="1490725"/>
            <a:ext cx="3861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4741775" y="2080850"/>
            <a:ext cx="3861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3"/>
          <p:cNvCxnSpPr/>
          <p:nvPr/>
        </p:nvCxnSpPr>
        <p:spPr>
          <a:xfrm>
            <a:off x="4741775" y="3328850"/>
            <a:ext cx="3861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3"/>
          <p:cNvSpPr txBox="1"/>
          <p:nvPr/>
        </p:nvSpPr>
        <p:spPr>
          <a:xfrm>
            <a:off x="4914275" y="1058600"/>
            <a:ext cx="368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altLang="ko-KR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Development</a:t>
            </a:r>
            <a:r>
              <a:rPr lang="ko-KR" altLang="en-US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ko-KR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Purpose</a:t>
            </a: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4920885" y="1560953"/>
            <a:ext cx="368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 i="0" u="none" strike="noStrike" cap="none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Tech Stack</a:t>
            </a: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4976344" y="3434707"/>
            <a:ext cx="368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" sz="1300" b="1" i="0" u="none" strike="noStrike" cap="none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DB </a:t>
            </a:r>
            <a:r>
              <a:rPr lang="en-US" altLang="ko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Structure</a:t>
            </a:r>
            <a:r>
              <a:rPr lang="ko" sz="1300" b="1" i="0" u="none" strike="noStrike" cap="none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cxnSp>
        <p:nvCxnSpPr>
          <p:cNvPr id="147" name="Google Shape;147;p3"/>
          <p:cNvCxnSpPr/>
          <p:nvPr/>
        </p:nvCxnSpPr>
        <p:spPr>
          <a:xfrm>
            <a:off x="4700313" y="2704850"/>
            <a:ext cx="3861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3"/>
          <p:cNvSpPr txBox="1"/>
          <p:nvPr/>
        </p:nvSpPr>
        <p:spPr>
          <a:xfrm>
            <a:off x="4914275" y="2812113"/>
            <a:ext cx="368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" sz="1300" b="1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Menu </a:t>
            </a:r>
            <a:r>
              <a:rPr lang="ko" sz="1300" b="1" i="0" u="none" strike="noStrike" cap="none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Structure</a:t>
            </a: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4914275" y="2198762"/>
            <a:ext cx="368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Development Schedule</a:t>
            </a:r>
            <a:endParaRPr sz="1300" b="1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4976344" y="3949457"/>
            <a:ext cx="368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" sz="1300" b="1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환경설정 &amp; </a:t>
            </a:r>
            <a:r>
              <a:rPr lang="ko-KR" altLang="en-US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주요화면 설명</a:t>
            </a:r>
            <a:r>
              <a:rPr lang="ko" sz="1300" b="1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ko" sz="1300" b="1" i="0" u="none" strike="noStrike" cap="none" dirty="0" smtClean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4920875" y="3949450"/>
            <a:ext cx="3861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50;p3">
            <a:extLst>
              <a:ext uri="{FF2B5EF4-FFF2-40B4-BE49-F238E27FC236}">
                <a16:creationId xmlns:a16="http://schemas.microsoft.com/office/drawing/2014/main" xmlns="" id="{F54F59F2-6474-47BD-B3EB-DAAD60EB7415}"/>
              </a:ext>
            </a:extLst>
          </p:cNvPr>
          <p:cNvSpPr txBox="1"/>
          <p:nvPr/>
        </p:nvSpPr>
        <p:spPr>
          <a:xfrm>
            <a:off x="5272819" y="4581371"/>
            <a:ext cx="3392925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1300" b="1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자체 평가     </a:t>
            </a:r>
            <a:r>
              <a:rPr lang="ko" sz="1300" b="1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ko" sz="1300" b="1" i="0" u="none" strike="noStrike" cap="none" dirty="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 b="0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bee785b7b_0_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pic>
        <p:nvPicPr>
          <p:cNvPr id="349" name="Google Shape;349;g34bee785b7b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30" y="616770"/>
            <a:ext cx="3023993" cy="2145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Google Shape;326;g34bee785b7b_0_403">
            <a:extLst>
              <a:ext uri="{FF2B5EF4-FFF2-40B4-BE49-F238E27FC236}">
                <a16:creationId xmlns:a16="http://schemas.microsoft.com/office/drawing/2014/main" xmlns="" id="{92B0B4C9-5634-4482-8E21-4A887FB06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858714"/>
              </p:ext>
            </p:extLst>
          </p:nvPr>
        </p:nvGraphicFramePr>
        <p:xfrm>
          <a:off x="157830" y="207921"/>
          <a:ext cx="7793096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12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80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>
                          <a:highlight>
                            <a:schemeClr val="lt1"/>
                          </a:highlight>
                        </a:rPr>
                        <a:t>사고현황 그래프 제공</a:t>
                      </a:r>
                      <a:endParaRPr lang="ko-KR" altLang="en-US" sz="800" u="none" strike="noStrike" cap="none" dirty="0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308;g34bee785b7b_0_311">
            <a:extLst>
              <a:ext uri="{FF2B5EF4-FFF2-40B4-BE49-F238E27FC236}">
                <a16:creationId xmlns:a16="http://schemas.microsoft.com/office/drawing/2014/main" xmlns="" id="{431FD07D-A93B-4DEC-B910-8BFC76E51336}"/>
              </a:ext>
            </a:extLst>
          </p:cNvPr>
          <p:cNvSpPr/>
          <p:nvPr/>
        </p:nvSpPr>
        <p:spPr>
          <a:xfrm>
            <a:off x="3328641" y="616770"/>
            <a:ext cx="5186709" cy="56813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alt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Controller</a:t>
            </a:r>
            <a:r>
              <a:rPr 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r>
              <a:rPr lang="en-US" alt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=&gt; [Flask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en-US" alt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[Flask] :  API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en-US" altLang="ko-KR" sz="9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DataFrame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(Pandas) /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(Matplotlib) / </a:t>
            </a:r>
            <a:r>
              <a:rPr lang="en-US" altLang="ko-KR" sz="9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png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[Spring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chart </a:t>
            </a:r>
            <a:r>
              <a:rPr lang="en-US" altLang="ko-KR" sz="9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png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받아와 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파일에 보여주는 방식으로 구현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9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F5A86A5-28E5-448D-8AFB-C4A6416FC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30" y="3010168"/>
            <a:ext cx="4083465" cy="19254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82648B-E359-41FA-8F64-BFDFB5B7B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138" y="1388198"/>
            <a:ext cx="3161212" cy="2102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6F45A0-3419-4C1E-990E-0375FA121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707" y="3972873"/>
            <a:ext cx="4190842" cy="733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349E9DF-F991-415C-BC4A-4985559E2F4B}"/>
              </a:ext>
            </a:extLst>
          </p:cNvPr>
          <p:cNvSpPr txBox="1"/>
          <p:nvPr/>
        </p:nvSpPr>
        <p:spPr>
          <a:xfrm>
            <a:off x="418011" y="3666309"/>
            <a:ext cx="3518263" cy="731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766372-6186-4440-B42B-F77CB005BFE9}"/>
              </a:ext>
            </a:extLst>
          </p:cNvPr>
          <p:cNvSpPr txBox="1"/>
          <p:nvPr/>
        </p:nvSpPr>
        <p:spPr>
          <a:xfrm>
            <a:off x="809897" y="4706661"/>
            <a:ext cx="156754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323E0B9C-7486-45C5-8F3B-04C744A6E39C}"/>
              </a:ext>
            </a:extLst>
          </p:cNvPr>
          <p:cNvSpPr/>
          <p:nvPr/>
        </p:nvSpPr>
        <p:spPr>
          <a:xfrm rot="19995059">
            <a:off x="4336536" y="2637565"/>
            <a:ext cx="1078676" cy="393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2A585169-6DE5-4715-A225-A38CF97C3204}"/>
              </a:ext>
            </a:extLst>
          </p:cNvPr>
          <p:cNvSpPr/>
          <p:nvPr/>
        </p:nvSpPr>
        <p:spPr>
          <a:xfrm rot="10800000">
            <a:off x="4353798" y="4188138"/>
            <a:ext cx="409084" cy="419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0A8F8AB-0E52-4BFB-958C-C1F64BB197A0}"/>
              </a:ext>
            </a:extLst>
          </p:cNvPr>
          <p:cNvSpPr txBox="1"/>
          <p:nvPr/>
        </p:nvSpPr>
        <p:spPr>
          <a:xfrm>
            <a:off x="3181823" y="3117669"/>
            <a:ext cx="75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sng" dirty="0">
                <a:solidFill>
                  <a:srgbClr val="00B050"/>
                </a:solidFill>
              </a:rPr>
              <a:t>&lt;Spring&gt;</a:t>
            </a:r>
            <a:endParaRPr lang="ko-KR" altLang="en-US" sz="1000" u="sng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FC32C05-A4C4-49C1-B594-AE3B611F44FF}"/>
              </a:ext>
            </a:extLst>
          </p:cNvPr>
          <p:cNvSpPr txBox="1"/>
          <p:nvPr/>
        </p:nvSpPr>
        <p:spPr>
          <a:xfrm>
            <a:off x="7530193" y="1978779"/>
            <a:ext cx="75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sng" dirty="0">
                <a:solidFill>
                  <a:srgbClr val="00B050"/>
                </a:solidFill>
              </a:rPr>
              <a:t>&lt; Flask &gt;</a:t>
            </a:r>
            <a:endParaRPr lang="ko-KR" altLang="en-US" sz="1000" u="sng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bee785b7b_0_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graphicFrame>
        <p:nvGraphicFramePr>
          <p:cNvPr id="9" name="Google Shape;326;g34bee785b7b_0_403">
            <a:extLst>
              <a:ext uri="{FF2B5EF4-FFF2-40B4-BE49-F238E27FC236}">
                <a16:creationId xmlns:a16="http://schemas.microsoft.com/office/drawing/2014/main" xmlns="" id="{92B0B4C9-5634-4482-8E21-4A887FB06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168794"/>
              </p:ext>
            </p:extLst>
          </p:nvPr>
        </p:nvGraphicFramePr>
        <p:xfrm>
          <a:off x="157830" y="207921"/>
          <a:ext cx="7793096" cy="221922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2126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80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8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u="none" strike="noStrike" cap="none" dirty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AI </a:t>
                      </a:r>
                      <a:r>
                        <a:rPr lang="ko-KR" altLang="en-US" sz="800" u="none" strike="noStrike" cap="none" dirty="0" err="1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챗봇</a:t>
                      </a:r>
                      <a:r>
                        <a:rPr lang="ko-KR" altLang="en-US" sz="800" u="none" strike="noStrike" cap="none" dirty="0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기능</a:t>
                      </a: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308;g34bee785b7b_0_311">
            <a:extLst>
              <a:ext uri="{FF2B5EF4-FFF2-40B4-BE49-F238E27FC236}">
                <a16:creationId xmlns:a16="http://schemas.microsoft.com/office/drawing/2014/main" xmlns="" id="{431FD07D-A93B-4DEC-B910-8BFC76E51336}"/>
              </a:ext>
            </a:extLst>
          </p:cNvPr>
          <p:cNvSpPr/>
          <p:nvPr/>
        </p:nvSpPr>
        <p:spPr>
          <a:xfrm>
            <a:off x="4467496" y="688677"/>
            <a:ext cx="3483430" cy="109241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RAG </a:t>
            </a:r>
            <a:r>
              <a:rPr lang="ko-KR" altLang="en-US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 사용을 위한 준비작업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000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1.[</a:t>
            </a:r>
            <a:r>
              <a:rPr lang="ko-KR" altLang="en-US" sz="900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=&gt; json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준비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2.[ embedding API ]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사용해서 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vector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 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파일에 추가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900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(</a:t>
            </a:r>
            <a:r>
              <a:rPr lang="en-US" altLang="ko-KR" sz="1000" dirty="0" err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openAI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000" dirty="0" err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챗봇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API"</a:t>
            </a:r>
            <a:r>
              <a:rPr lang="ko-KR" altLang="en-US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lang="en-US" altLang="ko-KR" sz="1000" dirty="0" err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axios.post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요청</a:t>
            </a:r>
            <a:r>
              <a:rPr lang="en-US" altLang="ko-KR" sz="1000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000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0E9A00-3F66-4384-85E8-38446A6C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1" y="557885"/>
            <a:ext cx="3438810" cy="1749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F9DD19-1E91-46A8-9253-479CC8D96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30" y="2675979"/>
            <a:ext cx="3438810" cy="20912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235773F-9BD7-410A-8F30-C4F58EFEC4D0}"/>
              </a:ext>
            </a:extLst>
          </p:cNvPr>
          <p:cNvSpPr txBox="1"/>
          <p:nvPr/>
        </p:nvSpPr>
        <p:spPr>
          <a:xfrm>
            <a:off x="3169920" y="1924594"/>
            <a:ext cx="600891" cy="452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4D2BCDF-BD2B-4404-B67A-91147B124DF4}"/>
              </a:ext>
            </a:extLst>
          </p:cNvPr>
          <p:cNvSpPr txBox="1"/>
          <p:nvPr/>
        </p:nvSpPr>
        <p:spPr>
          <a:xfrm>
            <a:off x="2325189" y="2571750"/>
            <a:ext cx="1445622" cy="2287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8983787-65F7-4DA6-A6DC-5DAD892E9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378" y="2571750"/>
            <a:ext cx="4523424" cy="2195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16AE84-1463-41FB-A4EA-5C6BF2A7F92A}"/>
              </a:ext>
            </a:extLst>
          </p:cNvPr>
          <p:cNvSpPr txBox="1"/>
          <p:nvPr/>
        </p:nvSpPr>
        <p:spPr>
          <a:xfrm>
            <a:off x="4467496" y="2806810"/>
            <a:ext cx="3722347" cy="11402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42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/>
        </p:nvSpPr>
        <p:spPr>
          <a:xfrm>
            <a:off x="703282" y="319162"/>
            <a:ext cx="874365" cy="80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4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en-US" altLang="ko" sz="4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r>
              <a:rPr lang="en-US" altLang="ko" sz="4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4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63" name="Google Shape;263;p15"/>
          <p:cNvCxnSpPr/>
          <p:nvPr/>
        </p:nvCxnSpPr>
        <p:spPr>
          <a:xfrm flipV="1">
            <a:off x="2273350" y="2598821"/>
            <a:ext cx="6022117" cy="69604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2352863" y="499983"/>
            <a:ext cx="3666274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" sz="3000" b="1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          </a:t>
            </a:r>
            <a:r>
              <a:rPr lang="ko-KR" altLang="en-US" sz="3000" b="1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자체 평가</a:t>
            </a:r>
            <a:r>
              <a:rPr lang="ko" sz="3000" b="1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000" b="1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AC9F8BBD-6EC9-4791-9EB7-C27E3FC7FB6E}"/>
              </a:ext>
            </a:extLst>
          </p:cNvPr>
          <p:cNvSpPr/>
          <p:nvPr/>
        </p:nvSpPr>
        <p:spPr>
          <a:xfrm>
            <a:off x="866692" y="1709529"/>
            <a:ext cx="7036905" cy="2647785"/>
          </a:xfrm>
          <a:prstGeom prst="ellipse">
            <a:avLst/>
          </a:prstGeom>
          <a:solidFill>
            <a:srgbClr val="D0F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70C0"/>
                </a:solidFill>
              </a:rPr>
              <a:t>FrontEnd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</a:rPr>
              <a:t>BackEnd</a:t>
            </a:r>
            <a:r>
              <a:rPr lang="ko-KR" altLang="en-US" dirty="0">
                <a:solidFill>
                  <a:srgbClr val="0070C0"/>
                </a:solidFill>
              </a:rPr>
              <a:t>를 모두 </a:t>
            </a:r>
            <a:r>
              <a:rPr lang="ko-KR" altLang="en-US" dirty="0" err="1">
                <a:solidFill>
                  <a:srgbClr val="0070C0"/>
                </a:solidFill>
              </a:rPr>
              <a:t>다루어보고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Java Spring </a:t>
            </a:r>
            <a:r>
              <a:rPr lang="ko-KR" altLang="en-US" dirty="0">
                <a:solidFill>
                  <a:srgbClr val="0070C0"/>
                </a:solidFill>
              </a:rPr>
              <a:t>과</a:t>
            </a:r>
            <a:r>
              <a:rPr lang="en-US" altLang="ko-KR" dirty="0">
                <a:solidFill>
                  <a:srgbClr val="0070C0"/>
                </a:solidFill>
              </a:rPr>
              <a:t> Flask </a:t>
            </a:r>
            <a:r>
              <a:rPr lang="ko-KR" altLang="en-US" dirty="0">
                <a:solidFill>
                  <a:srgbClr val="0070C0"/>
                </a:solidFill>
              </a:rPr>
              <a:t>연동을 통한 시각화 작업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및</a:t>
            </a:r>
            <a:endParaRPr lang="en-US" altLang="ko-KR" dirty="0">
              <a:solidFill>
                <a:srgbClr val="0070C0"/>
              </a:solidFill>
            </a:endParaRPr>
          </a:p>
          <a:p>
            <a:pPr algn="ctr"/>
            <a:r>
              <a:rPr lang="en-US" altLang="ko-KR" dirty="0" err="1">
                <a:solidFill>
                  <a:srgbClr val="0070C0"/>
                </a:solidFill>
              </a:rPr>
              <a:t>KakaoMap</a:t>
            </a:r>
            <a:r>
              <a:rPr lang="en-US" altLang="ko-KR" dirty="0">
                <a:solidFill>
                  <a:srgbClr val="0070C0"/>
                </a:solidFill>
              </a:rPr>
              <a:t> / AI Chatbot / Embedding /  </a:t>
            </a:r>
            <a:r>
              <a:rPr lang="ko-KR" altLang="en-US" dirty="0">
                <a:solidFill>
                  <a:srgbClr val="0070C0"/>
                </a:solidFill>
              </a:rPr>
              <a:t>공공</a:t>
            </a:r>
            <a:r>
              <a:rPr lang="en-US" altLang="ko-KR" dirty="0">
                <a:solidFill>
                  <a:srgbClr val="0070C0"/>
                </a:solidFill>
              </a:rPr>
              <a:t>open / APIs</a:t>
            </a:r>
          </a:p>
          <a:p>
            <a:pPr algn="ctr"/>
            <a:r>
              <a:rPr lang="ko-KR" altLang="en-US" dirty="0">
                <a:solidFill>
                  <a:srgbClr val="0070C0"/>
                </a:solidFill>
              </a:rPr>
              <a:t>들도 다루어 볼 수 있는 의미 있는 </a:t>
            </a:r>
            <a:r>
              <a:rPr lang="en-US" altLang="ko-KR" dirty="0">
                <a:solidFill>
                  <a:srgbClr val="0070C0"/>
                </a:solidFill>
              </a:rPr>
              <a:t>Project </a:t>
            </a:r>
            <a:r>
              <a:rPr lang="ko-KR" altLang="en-US" dirty="0" smtClean="0">
                <a:solidFill>
                  <a:srgbClr val="0070C0"/>
                </a:solidFill>
              </a:rPr>
              <a:t>였습니다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9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>
            <a:spLocks noGrp="1"/>
          </p:cNvSpPr>
          <p:nvPr>
            <p:ph type="ctrTitle"/>
          </p:nvPr>
        </p:nvSpPr>
        <p:spPr>
          <a:xfrm>
            <a:off x="2794558" y="4197350"/>
            <a:ext cx="3942792" cy="33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2592"/>
              <a:buNone/>
            </a:pPr>
            <a:r>
              <a:rPr lang="ko" sz="3000" b="1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3000" b="1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pic>
        <p:nvPicPr>
          <p:cNvPr id="364" name="Google Shape;364;p58" descr="실행 강아지와 자전거를 타고 몇 일러스트 무료 다운로드 - Lovepi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1931" y="166417"/>
            <a:ext cx="6540137" cy="2309917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90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"/>
          <p:cNvCxnSpPr/>
          <p:nvPr/>
        </p:nvCxnSpPr>
        <p:spPr>
          <a:xfrm>
            <a:off x="362350" y="3649575"/>
            <a:ext cx="1863600" cy="0"/>
          </a:xfrm>
          <a:prstGeom prst="straightConnector1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57"/>
            <a:ext cx="4235116" cy="512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"/>
          <p:cNvSpPr txBox="1"/>
          <p:nvPr/>
        </p:nvSpPr>
        <p:spPr>
          <a:xfrm>
            <a:off x="5252644" y="406528"/>
            <a:ext cx="37685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ko" sz="2000" b="1" dirty="0" smtClean="0">
                <a:solidFill>
                  <a:srgbClr val="B69D7C"/>
                </a:solidFill>
                <a:latin typeface="Georgia"/>
                <a:sym typeface="Georgia"/>
              </a:rPr>
              <a:t>Development Purpose</a:t>
            </a:r>
            <a:r>
              <a:rPr lang="ko" sz="2000" b="0" i="0" u="none" strike="noStrike" cap="none" dirty="0" smtClean="0">
                <a:solidFill>
                  <a:srgbClr val="000000"/>
                </a:solidFill>
                <a:sym typeface="Arial"/>
              </a:rPr>
              <a:t>          </a:t>
            </a:r>
            <a:endParaRPr sz="2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597466" y="1008854"/>
            <a:ext cx="4252284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400" b="0" i="0" u="none" strike="noStrike" cap="none" dirty="0" smtClean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0070C0"/>
                </a:solidFill>
              </a:rPr>
              <a:t> </a:t>
            </a:r>
            <a:r>
              <a:rPr lang="en-US" altLang="ko" sz="1200" u="sng" dirty="0" smtClean="0">
                <a:solidFill>
                  <a:srgbClr val="0070C0"/>
                </a:solidFill>
              </a:rPr>
              <a:t>Spring, </a:t>
            </a:r>
            <a:r>
              <a:rPr lang="en-US" altLang="ko" sz="1200" u="sng" dirty="0" err="1" smtClean="0">
                <a:solidFill>
                  <a:srgbClr val="0070C0"/>
                </a:solidFill>
              </a:rPr>
              <a:t>MyBatis</a:t>
            </a:r>
            <a:r>
              <a:rPr lang="en-US" altLang="ko" sz="1200" u="sng" dirty="0" smtClean="0">
                <a:solidFill>
                  <a:srgbClr val="0070C0"/>
                </a:solidFill>
              </a:rPr>
              <a:t>, Flask, </a:t>
            </a:r>
            <a:r>
              <a:rPr lang="en-US" altLang="ko" sz="1200" u="sng" dirty="0" err="1" smtClean="0">
                <a:solidFill>
                  <a:srgbClr val="0070C0"/>
                </a:solidFill>
              </a:rPr>
              <a:t>Matplotlib</a:t>
            </a:r>
            <a:r>
              <a:rPr lang="en-US" altLang="ko" sz="1200" u="sng" dirty="0" smtClean="0">
                <a:solidFill>
                  <a:srgbClr val="0070C0"/>
                </a:solidFill>
              </a:rPr>
              <a:t> </a:t>
            </a:r>
            <a:r>
              <a:rPr lang="ko-KR" altLang="en-US" sz="1200" u="sng" dirty="0" smtClean="0">
                <a:solidFill>
                  <a:srgbClr val="0070C0"/>
                </a:solidFill>
              </a:rPr>
              <a:t>등을 활용하여</a:t>
            </a:r>
            <a:r>
              <a:rPr lang="ko" sz="1200" b="0" i="0" u="sng" strike="noStrike" cap="none" dirty="0" smtClean="0">
                <a:solidFill>
                  <a:srgbClr val="0070C0"/>
                </a:solidFill>
                <a:sym typeface="Arial"/>
              </a:rPr>
              <a:t> </a:t>
            </a:r>
            <a:endParaRPr lang="en-US" altLang="ko" sz="1200" b="0" i="0" u="sng" strike="noStrike" cap="none" dirty="0" smtClean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200" u="sng" dirty="0">
              <a:solidFill>
                <a:srgbClr val="0070C0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누구나 </a:t>
            </a: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쉽고 편리하게 이용할 수 있는 이동수단인 </a:t>
            </a:r>
            <a:endParaRPr lang="en-US" altLang="ko" sz="1200" b="0" i="0" u="none" strike="noStrike" cap="none" dirty="0" smtClean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strike="noStrike" cap="none" dirty="0" smtClean="0">
                <a:solidFill>
                  <a:srgbClr val="0070C0"/>
                </a:solidFill>
                <a:sym typeface="Arial"/>
              </a:rPr>
              <a:t>자전거를 </a:t>
            </a:r>
            <a:r>
              <a:rPr lang="ko" sz="1200" b="0" i="0" strike="noStrike" cap="none" dirty="0">
                <a:solidFill>
                  <a:srgbClr val="0070C0"/>
                </a:solidFill>
                <a:sym typeface="Arial"/>
              </a:rPr>
              <a:t>쉽게 대여</a:t>
            </a:r>
            <a:r>
              <a:rPr lang="en-US" altLang="ko" sz="1200" b="0" i="0" strike="noStrike" cap="none" dirty="0">
                <a:solidFill>
                  <a:srgbClr val="0070C0"/>
                </a:solidFill>
                <a:sym typeface="Arial"/>
              </a:rPr>
              <a:t> /</a:t>
            </a:r>
            <a:r>
              <a:rPr lang="ko" sz="1200" b="0" i="0" strike="noStrike" cap="none" dirty="0">
                <a:solidFill>
                  <a:srgbClr val="0070C0"/>
                </a:solidFill>
                <a:sym typeface="Arial"/>
              </a:rPr>
              <a:t> </a:t>
            </a:r>
            <a:r>
              <a:rPr lang="ko" sz="1200" b="0" i="0" strike="noStrike" cap="none" dirty="0" smtClean="0">
                <a:solidFill>
                  <a:srgbClr val="0070C0"/>
                </a:solidFill>
                <a:sym typeface="Arial"/>
              </a:rPr>
              <a:t>이용</a:t>
            </a:r>
            <a:r>
              <a:rPr lang="ko-KR" altLang="en-US" sz="1200" dirty="0" smtClean="0">
                <a:solidFill>
                  <a:srgbClr val="0070C0"/>
                </a:solidFill>
              </a:rPr>
              <a:t>할 수 있는 시스템을 구축해보고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lvl="1"/>
            <a:r>
              <a:rPr lang="ko" altLang="ko-KR" sz="1200" dirty="0">
                <a:solidFill>
                  <a:srgbClr val="0070C0"/>
                </a:solidFill>
              </a:rPr>
              <a:t>자전거 종류 소개와 같은 일상 </a:t>
            </a:r>
            <a:r>
              <a:rPr lang="ko" altLang="ko-KR" sz="1200" dirty="0" smtClean="0">
                <a:solidFill>
                  <a:srgbClr val="0070C0"/>
                </a:solidFill>
              </a:rPr>
              <a:t>정보</a:t>
            </a:r>
            <a:r>
              <a:rPr lang="ko-KR" altLang="en-US" sz="1200" dirty="0">
                <a:solidFill>
                  <a:srgbClr val="0070C0"/>
                </a:solidFill>
              </a:rPr>
              <a:t>도</a:t>
            </a:r>
            <a:r>
              <a:rPr lang="ko" altLang="ko-KR" sz="1200" dirty="0" smtClean="0">
                <a:solidFill>
                  <a:srgbClr val="0070C0"/>
                </a:solidFill>
              </a:rPr>
              <a:t> 제공</a:t>
            </a:r>
            <a:r>
              <a:rPr lang="ko-KR" altLang="en-US" sz="1200" dirty="0" smtClean="0">
                <a:solidFill>
                  <a:srgbClr val="0070C0"/>
                </a:solidFill>
              </a:rPr>
              <a:t>하며</a:t>
            </a:r>
            <a:r>
              <a:rPr lang="en-US" altLang="ko-KR" sz="1200" dirty="0" smtClean="0">
                <a:solidFill>
                  <a:srgbClr val="0070C0"/>
                </a:solidFill>
              </a:rPr>
              <a:t>,</a:t>
            </a:r>
            <a:r>
              <a:rPr lang="ko" sz="1200" b="0" i="0" strike="noStrike" cap="none" dirty="0" smtClean="0">
                <a:solidFill>
                  <a:srgbClr val="0070C0"/>
                </a:solidFill>
                <a:sym typeface="Arial"/>
              </a:rPr>
              <a:t> </a:t>
            </a:r>
            <a:endParaRPr sz="1200" b="0" i="0" strike="noStrike" cap="none" dirty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 </a:t>
            </a:r>
            <a:r>
              <a:rPr lang="ko" sz="1200" b="0" i="0" u="sng" strike="noStrike" cap="none" dirty="0">
                <a:solidFill>
                  <a:srgbClr val="0070C0"/>
                </a:solidFill>
                <a:sym typeface="Arial"/>
              </a:rPr>
              <a:t>KakaoMap API</a:t>
            </a: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와</a:t>
            </a:r>
            <a:endParaRPr sz="1200" b="0" i="0" u="none" strike="noStrike" cap="none" dirty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sng" dirty="0" err="1" smtClean="0">
                <a:solidFill>
                  <a:srgbClr val="0070C0"/>
                </a:solidFill>
              </a:rPr>
              <a:t>열린데이터</a:t>
            </a:r>
            <a:r>
              <a:rPr lang="ko" sz="1200" b="0" i="0" u="sng" strike="noStrike" cap="none" dirty="0" smtClean="0">
                <a:solidFill>
                  <a:srgbClr val="0070C0"/>
                </a:solidFill>
                <a:sym typeface="Arial"/>
              </a:rPr>
              <a:t> </a:t>
            </a:r>
            <a:r>
              <a:rPr lang="ko" sz="1200" b="0" i="0" u="sng" strike="noStrike" cap="none" dirty="0">
                <a:solidFill>
                  <a:srgbClr val="0070C0"/>
                </a:solidFill>
                <a:sym typeface="Arial"/>
              </a:rPr>
              <a:t>OpenAPI </a:t>
            </a:r>
            <a:r>
              <a:rPr lang="en-US" altLang="ko-KR" sz="1200" b="0" i="0" u="sng" strike="noStrike" cap="none" dirty="0" smtClean="0">
                <a:solidFill>
                  <a:srgbClr val="0070C0"/>
                </a:solidFill>
                <a:sym typeface="Arial"/>
              </a:rPr>
              <a:t> </a:t>
            </a:r>
            <a:r>
              <a:rPr 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자료들을 </a:t>
            </a: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활용하여, </a:t>
            </a:r>
            <a:endParaRPr sz="1200" b="0" i="0" u="none" strike="noStrike" cap="none" dirty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1</a:t>
            </a:r>
            <a:r>
              <a:rPr 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)</a:t>
            </a:r>
            <a:r>
              <a:rPr lang="en-US" alt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 </a:t>
            </a:r>
            <a:r>
              <a:rPr 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자전거 </a:t>
            </a: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대여위치 정보 </a:t>
            </a:r>
            <a:endParaRPr sz="1200" b="0" i="0" u="none" strike="noStrike" cap="none" dirty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2) 자전거와 관련된 사고 지역 정보 </a:t>
            </a:r>
            <a:endParaRPr sz="1200" dirty="0">
              <a:solidFill>
                <a:srgbClr val="0070C0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70C0"/>
                </a:solidFill>
                <a:sym typeface="Arial"/>
              </a:rPr>
              <a:t>3) 사고자료 그래프 </a:t>
            </a:r>
            <a:r>
              <a:rPr 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통계</a:t>
            </a:r>
            <a:r>
              <a:rPr lang="ko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등을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sng" dirty="0" smtClean="0">
                <a:solidFill>
                  <a:srgbClr val="0070C0"/>
                </a:solidFill>
              </a:rPr>
              <a:t>시각화하여 제공하고</a:t>
            </a:r>
            <a:r>
              <a:rPr lang="en-US" altLang="ko-KR" sz="1200" u="sng" dirty="0" smtClean="0">
                <a:solidFill>
                  <a:srgbClr val="0070C0"/>
                </a:solidFill>
              </a:rPr>
              <a:t>,</a:t>
            </a:r>
            <a:endParaRPr sz="1200" u="sng" dirty="0">
              <a:solidFill>
                <a:srgbClr val="0070C0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 smtClean="0">
                <a:solidFill>
                  <a:srgbClr val="0070C0"/>
                </a:solidFill>
                <a:sym typeface="Arial"/>
              </a:rPr>
              <a:t>.</a:t>
            </a:r>
            <a:endParaRPr sz="1200" b="0" i="0" u="none" strike="noStrike" cap="none" dirty="0">
              <a:solidFill>
                <a:srgbClr val="0070C0"/>
              </a:solidFill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rgbClr val="0070C0"/>
                </a:solidFill>
              </a:rPr>
              <a:t>Chatbot API 활용한 </a:t>
            </a:r>
            <a:r>
              <a:rPr lang="ko" sz="1200" u="sng" dirty="0" smtClean="0">
                <a:solidFill>
                  <a:srgbClr val="0070C0"/>
                </a:solidFill>
              </a:rPr>
              <a:t>챗봇문의기능</a:t>
            </a:r>
            <a:r>
              <a:rPr lang="ko-KR" altLang="en-US" sz="1200" u="sng" dirty="0" smtClean="0">
                <a:solidFill>
                  <a:srgbClr val="0070C0"/>
                </a:solidFill>
              </a:rPr>
              <a:t>도 구축해보는 경험</a:t>
            </a:r>
            <a:r>
              <a:rPr lang="en-US" altLang="ko-KR" sz="1200" u="sng" dirty="0" smtClean="0">
                <a:solidFill>
                  <a:srgbClr val="0070C0"/>
                </a:solidFill>
              </a:rPr>
              <a:t>.</a:t>
            </a:r>
            <a:endParaRPr sz="1200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4473592" y="237953"/>
            <a:ext cx="717176" cy="63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8000"/>
            </a:pPr>
            <a:r>
              <a:rPr lang="en-US" sz="32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01.</a:t>
            </a:r>
            <a:endParaRPr sz="32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1364300" y="241636"/>
            <a:ext cx="452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1" i="0" u="none" strike="noStrike" cap="none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Tech Stack</a:t>
            </a:r>
            <a:endParaRPr sz="2400" b="1" i="0" u="none" strike="noStrike" cap="none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508764" y="963386"/>
            <a:ext cx="7810213" cy="3629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Programming Languages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200" b="0" i="0" u="none" strike="noStrike" cap="none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HTML, CSS, JavaScript, Jquery, Java, JSP, PyThon</a:t>
            </a:r>
            <a:endParaRPr sz="1200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r>
              <a:rPr lang="ko" sz="12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200" dirty="0">
                <a:solidFill>
                  <a:srgbClr val="7030A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Spring, MyBatis</a:t>
            </a:r>
            <a:endParaRPr sz="1200" dirty="0">
              <a:solidFill>
                <a:srgbClr val="7030A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 도구</a:t>
            </a:r>
            <a:r>
              <a:rPr lang="ko" sz="12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 </a:t>
            </a:r>
            <a:r>
              <a:rPr lang="ko" sz="1200" dirty="0">
                <a:solidFill>
                  <a:srgbClr val="7030A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Maven</a:t>
            </a:r>
            <a:endParaRPr sz="1200" dirty="0">
              <a:solidFill>
                <a:srgbClr val="7030A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MySQL</a:t>
            </a:r>
            <a:endParaRPr sz="12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Other Technologies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Ajax, Axios, Jstl, El, Bootstrap </a:t>
            </a:r>
            <a:endParaRPr sz="1200" dirty="0"/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ko" sz="1200" b="1" i="0" u="none" strike="noStrike" cap="none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Library 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200" b="0" i="0" u="none" strike="noStrike" cap="none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Flask, Pandas, Matplotlib </a:t>
            </a:r>
            <a:endParaRPr sz="1200" b="0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암호화 : 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Security Web 라이브러리  ( </a:t>
            </a:r>
            <a:r>
              <a:rPr lang="ko" sz="1200" dirty="0" smtClean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Bcr</a:t>
            </a:r>
            <a:r>
              <a:rPr lang="en-US" altLang="ko" sz="1200" dirty="0" smtClean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r>
              <a:rPr lang="ko" sz="1200" dirty="0" smtClean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ptPasswordEncoder </a:t>
            </a:r>
            <a:r>
              <a:rPr lang="ko" sz="12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파일첨부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 ( MultipartFile )  </a:t>
            </a:r>
            <a:endParaRPr sz="12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IDE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200" b="0" i="0" u="none" strike="noStrike" cap="none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Tool Suite 3</a:t>
            </a:r>
            <a:endParaRPr sz="1200" b="0" i="0" u="none" strike="noStrike" cap="none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Char char="●"/>
            </a:pPr>
            <a:r>
              <a:rPr lang="ko" sz="1200" b="1" i="0" u="none" strike="noStrike" cap="none" dirty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APIs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" sz="1200" b="0" i="0" u="none" strike="noStrike" cap="none" dirty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[카카오] Kakao Map API  / [TAAS</a:t>
            </a:r>
            <a:r>
              <a:rPr lang="ko" sz="1200" b="0" i="0" u="none" strike="noStrike" cap="none" dirty="0" smtClean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교통정보시스템</a:t>
            </a:r>
            <a:r>
              <a:rPr lang="en-US" altLang="ko" sz="1200" b="0" i="0" u="none" strike="noStrike" cap="none" dirty="0" smtClean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 err="1" smtClean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열린데이터광장</a:t>
            </a:r>
            <a:r>
              <a:rPr lang="ko" sz="1200" b="0" i="0" u="none" strike="noStrike" cap="none" dirty="0" smtClean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" sz="1200" b="0" i="0" u="none" strike="noStrike" cap="none" dirty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 API </a:t>
            </a:r>
            <a:endParaRPr sz="1200" dirty="0">
              <a:solidFill>
                <a:srgbClr val="00B050"/>
              </a:solidFill>
            </a:endParaRPr>
          </a:p>
          <a:p>
            <a:pPr marL="1651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</a:t>
            </a:r>
            <a:r>
              <a:rPr lang="ko" sz="12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(RAG 기반 챗봇 구현)  </a:t>
            </a:r>
            <a:r>
              <a:rPr lang="ko" sz="12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[openAI]  </a:t>
            </a:r>
            <a:r>
              <a:rPr lang="ko" sz="1200" b="0" i="0" u="none" strike="noStrike" cap="none" dirty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Chatbot API / embedding API   </a:t>
            </a:r>
            <a:endParaRPr sz="1200" b="0" i="0" u="none" strike="noStrike" cap="none" dirty="0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361200" y="52636"/>
            <a:ext cx="7797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8000"/>
            </a:pPr>
            <a:r>
              <a:rPr lang="ko" sz="36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02</a:t>
            </a:r>
            <a:r>
              <a:rPr lang="en-US" altLang="ko" sz="36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36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/>
          <p:nvPr/>
        </p:nvSpPr>
        <p:spPr>
          <a:xfrm>
            <a:off x="1186600" y="335161"/>
            <a:ext cx="4524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 smtClean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Development Schedule</a:t>
            </a:r>
            <a:endParaRPr sz="2400" b="1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602868" y="1989641"/>
            <a:ext cx="6515262" cy="29700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- </a:t>
            </a:r>
            <a:r>
              <a:rPr lang="en-US" altLang="ko" sz="10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로그인, 로그아웃,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회원가입</a:t>
            </a:r>
            <a:endParaRPr sz="1000"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아이디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찾기, 비밀번호 암호화, 비밀번호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초기화</a:t>
            </a:r>
            <a:endParaRPr lang="en-US" altLang="ko" sz="10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 smtClean="0"/>
              <a:t>MyRoom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( </a:t>
            </a:r>
            <a:r>
              <a:rPr lang="ko-KR" altLang="en-US" sz="1000" dirty="0"/>
              <a:t>회원정보수정 </a:t>
            </a:r>
            <a:r>
              <a:rPr lang="en-US" altLang="ko-KR" sz="1000" dirty="0"/>
              <a:t>/ </a:t>
            </a:r>
            <a:r>
              <a:rPr lang="ko-KR" altLang="en-US" sz="1000" dirty="0"/>
              <a:t>비밀번호 변경 </a:t>
            </a:r>
            <a:r>
              <a:rPr lang="en-US" altLang="ko-KR" sz="1000" dirty="0"/>
              <a:t>/ </a:t>
            </a:r>
            <a:r>
              <a:rPr lang="ko-KR" altLang="en-US" sz="1000" dirty="0"/>
              <a:t>이용권 구매내역 조회 </a:t>
            </a:r>
            <a:r>
              <a:rPr lang="en-US" altLang="ko-KR" sz="1000" dirty="0"/>
              <a:t>) </a:t>
            </a:r>
            <a:endParaRPr sz="1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- </a:t>
            </a:r>
            <a:r>
              <a:rPr lang="en-US" altLang="ko" sz="10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회원 리스트/ 회원삭제,</a:t>
            </a:r>
            <a:endParaRPr sz="1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- </a:t>
            </a:r>
            <a:r>
              <a:rPr lang="en-US" altLang="ko" sz="10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카테고리 등록/수정 , </a:t>
            </a:r>
            <a:r>
              <a:rPr lang="ko-KR" altLang="en-US" sz="1000" dirty="0" smtClean="0"/>
              <a:t>이용권 등록</a:t>
            </a:r>
            <a:r>
              <a:rPr lang="en-US" altLang="ko-KR" sz="1000" dirty="0" smtClean="0"/>
              <a:t>,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이용권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구매 , </a:t>
            </a:r>
            <a:endParaRPr sz="1000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- 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자전거소개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등록/수정, 자전거소개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리스트</a:t>
            </a:r>
            <a:endParaRPr lang="en-US" altLang="ko" sz="10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- </a:t>
            </a:r>
            <a:r>
              <a:rPr lang="en-US" alt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자전거 대여소 지도정보 (시각화)</a:t>
            </a:r>
            <a:endParaRPr sz="1000" dirty="0"/>
          </a:p>
          <a:p>
            <a:pPr lvl="0">
              <a:lnSpc>
                <a:spcPct val="150000"/>
              </a:lnSpc>
            </a:pP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- </a:t>
            </a:r>
            <a:r>
              <a:rPr lang="en-US" altLang="ko" sz="10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자전거 사고다발지역 조회</a:t>
            </a:r>
            <a:r>
              <a:rPr lang="en-US" altLang="ko" sz="1000" b="0" i="0" u="none" strike="noStrike" cap="none" dirty="0">
                <a:solidFill>
                  <a:srgbClr val="000000"/>
                </a:solidFill>
                <a:sym typeface="Arial"/>
              </a:rPr>
              <a:t> /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r>
              <a:rPr lang="ko" altLang="ko-KR" sz="1000" dirty="0"/>
              <a:t>자전거 사고현황 그래프</a:t>
            </a:r>
            <a:r>
              <a:rPr lang="en-US" altLang="ko" sz="1000" dirty="0"/>
              <a:t>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(시각화)</a:t>
            </a:r>
            <a:endParaRPr sz="1000" dirty="0"/>
          </a:p>
          <a:p>
            <a:pPr lvl="0">
              <a:lnSpc>
                <a:spcPct val="150000"/>
              </a:lnSpc>
            </a:pPr>
            <a:r>
              <a:rPr lang="en-US" altLang="ko-KR" sz="1000" dirty="0" smtClean="0"/>
              <a:t>-  </a:t>
            </a:r>
            <a:r>
              <a:rPr lang="ko-KR" altLang="en-US" sz="1000" dirty="0" err="1" smtClean="0"/>
              <a:t>스쿨존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어린이 사고다발지역 조회 </a:t>
            </a:r>
            <a:r>
              <a:rPr lang="ko-KR" altLang="en-US" sz="1000" dirty="0" smtClean="0"/>
              <a:t> </a:t>
            </a:r>
            <a:r>
              <a:rPr lang="en-US" alt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/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en-US" alt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 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스쿨존 어린이 사고현황 그래프 (시각화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),</a:t>
            </a:r>
            <a:endParaRPr lang="en-US" altLang="ko" sz="10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" sz="1000" dirty="0" smtClean="0"/>
              <a:t>-  </a:t>
            </a:r>
            <a:r>
              <a:rPr lang="ko" altLang="ko-KR" sz="1000" dirty="0" smtClean="0"/>
              <a:t>보행자 </a:t>
            </a:r>
            <a:r>
              <a:rPr lang="ko" altLang="ko-KR" sz="1000" dirty="0"/>
              <a:t>사고다발지역 조회</a:t>
            </a:r>
            <a:r>
              <a:rPr lang="en-US" altLang="ko" sz="1000" dirty="0"/>
              <a:t>   / </a:t>
            </a:r>
            <a:r>
              <a:rPr lang="ko" altLang="ko-KR" sz="1000" dirty="0"/>
              <a:t> 보행자 사고현황 그래프 (시각화)</a:t>
            </a:r>
            <a:endParaRPr sz="1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- </a:t>
            </a:r>
            <a:r>
              <a:rPr lang="en-US" altLang="ko" sz="10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r>
              <a:rPr lang="ko" sz="1000" b="0" i="0" u="none" strike="noStrike" cap="none" dirty="0">
                <a:solidFill>
                  <a:srgbClr val="000000"/>
                </a:solidFill>
                <a:sym typeface="Arial"/>
              </a:rPr>
              <a:t>AI </a:t>
            </a:r>
            <a:r>
              <a:rPr lang="ko" sz="1000" b="0" i="0" u="none" strike="noStrike" cap="none" dirty="0" smtClean="0">
                <a:solidFill>
                  <a:srgbClr val="000000"/>
                </a:solidFill>
                <a:sym typeface="Arial"/>
              </a:rPr>
              <a:t>Chatbot</a:t>
            </a:r>
            <a:endParaRPr lang="en-US" altLang="ko-KR" sz="1000" dirty="0" smtClean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dirty="0"/>
          </a:p>
        </p:txBody>
      </p:sp>
      <p:sp>
        <p:nvSpPr>
          <p:cNvPr id="180" name="Google Shape;180;p12"/>
          <p:cNvSpPr txBox="1"/>
          <p:nvPr/>
        </p:nvSpPr>
        <p:spPr>
          <a:xfrm>
            <a:off x="340630" y="167580"/>
            <a:ext cx="786902" cy="77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36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03</a:t>
            </a:r>
            <a:r>
              <a:rPr lang="en-US" altLang="ko" sz="36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36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602867" y="773762"/>
            <a:ext cx="6515263" cy="1215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2025.03.20  ~ 2025.04.11  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/>
          <p:nvPr/>
        </p:nvSpPr>
        <p:spPr>
          <a:xfrm>
            <a:off x="1356852" y="426875"/>
            <a:ext cx="5175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3000" b="1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Menu Structure </a:t>
            </a:r>
            <a:endParaRPr sz="3000" b="1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6" name="Google Shape;186;p17"/>
          <p:cNvGrpSpPr/>
          <p:nvPr/>
        </p:nvGrpSpPr>
        <p:grpSpPr>
          <a:xfrm>
            <a:off x="1515912" y="1531488"/>
            <a:ext cx="1061100" cy="1155400"/>
            <a:chOff x="3264899" y="1332725"/>
            <a:chExt cx="1061100" cy="1155400"/>
          </a:xfrm>
        </p:grpSpPr>
        <p:sp>
          <p:nvSpPr>
            <p:cNvPr id="187" name="Google Shape;187;p17"/>
            <p:cNvSpPr/>
            <p:nvPr/>
          </p:nvSpPr>
          <p:spPr>
            <a:xfrm>
              <a:off x="3352800" y="176332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자전거 이용권</a:t>
              </a:r>
              <a:endParaRPr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등록</a:t>
              </a:r>
              <a:endParaRPr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264899" y="1332725"/>
              <a:ext cx="10611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등록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9" name="Google Shape;189;p17"/>
          <p:cNvSpPr/>
          <p:nvPr/>
        </p:nvSpPr>
        <p:spPr>
          <a:xfrm>
            <a:off x="247675" y="1193150"/>
            <a:ext cx="607800" cy="31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</a:t>
            </a:r>
            <a:endParaRPr sz="1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1047450" y="1193150"/>
            <a:ext cx="710700" cy="31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595959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000" b="1" i="0" u="none" strike="noStrike" cap="none">
              <a:solidFill>
                <a:srgbClr val="595959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5907825" y="1532775"/>
            <a:ext cx="900600" cy="1155400"/>
            <a:chOff x="3352800" y="1332725"/>
            <a:chExt cx="900600" cy="1155400"/>
          </a:xfrm>
        </p:grpSpPr>
        <p:sp>
          <p:nvSpPr>
            <p:cNvPr id="192" name="Google Shape;192;p17"/>
            <p:cNvSpPr/>
            <p:nvPr/>
          </p:nvSpPr>
          <p:spPr>
            <a:xfrm>
              <a:off x="3352800" y="176332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리스트 조회/삭제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회원관리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p17"/>
          <p:cNvGrpSpPr/>
          <p:nvPr/>
        </p:nvGrpSpPr>
        <p:grpSpPr>
          <a:xfrm>
            <a:off x="4778350" y="1532238"/>
            <a:ext cx="955550" cy="1192013"/>
            <a:chOff x="2746600" y="1296125"/>
            <a:chExt cx="955550" cy="1192013"/>
          </a:xfrm>
        </p:grpSpPr>
        <p:sp>
          <p:nvSpPr>
            <p:cNvPr id="195" name="Google Shape;195;p17"/>
            <p:cNvSpPr/>
            <p:nvPr/>
          </p:nvSpPr>
          <p:spPr>
            <a:xfrm>
              <a:off x="2746600" y="1763338"/>
              <a:ext cx="9525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이용권 조회/수정/삭제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2801550" y="12961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이용권</a:t>
              </a:r>
              <a:r>
                <a:rPr lang="ko" sz="1000" b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</a:t>
              </a:r>
              <a:r>
                <a:rPr lang="ko" sz="10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리스트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3755600" y="1528125"/>
            <a:ext cx="900600" cy="1155400"/>
            <a:chOff x="3352800" y="1332725"/>
            <a:chExt cx="900600" cy="1155400"/>
          </a:xfrm>
        </p:grpSpPr>
        <p:sp>
          <p:nvSpPr>
            <p:cNvPr id="198" name="Google Shape;198;p17"/>
            <p:cNvSpPr/>
            <p:nvPr/>
          </p:nvSpPr>
          <p:spPr>
            <a:xfrm>
              <a:off x="3352800" y="176332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이용권 등록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이용권</a:t>
              </a:r>
              <a:r>
                <a:rPr lang="ko" sz="10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" sz="10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" sz="10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상품</a:t>
              </a: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등록</a:t>
              </a:r>
              <a:endParaRPr sz="10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>
            <a:off x="2681075" y="1531513"/>
            <a:ext cx="900600" cy="1155400"/>
            <a:chOff x="3352800" y="1332725"/>
            <a:chExt cx="900600" cy="1155400"/>
          </a:xfrm>
        </p:grpSpPr>
        <p:sp>
          <p:nvSpPr>
            <p:cNvPr id="201" name="Google Shape;201;p17"/>
            <p:cNvSpPr/>
            <p:nvPr/>
          </p:nvSpPr>
          <p:spPr>
            <a:xfrm>
              <a:off x="3352800" y="176332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리스트 조회 및 수정/삭제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</a:t>
              </a:r>
              <a:r>
                <a:rPr lang="en-US" altLang="ko" sz="10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리스트</a:t>
              </a:r>
              <a:endParaRPr sz="10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247675" y="3129500"/>
            <a:ext cx="907175" cy="1637762"/>
            <a:chOff x="3352800" y="1332725"/>
            <a:chExt cx="907175" cy="1584959"/>
          </a:xfrm>
        </p:grpSpPr>
        <p:sp>
          <p:nvSpPr>
            <p:cNvPr id="204" name="Google Shape;204;p17"/>
            <p:cNvSpPr/>
            <p:nvPr/>
          </p:nvSpPr>
          <p:spPr>
            <a:xfrm>
              <a:off x="3359375" y="1873684"/>
              <a:ext cx="900600" cy="1044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Kakao Map API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열린데이터 API</a:t>
              </a:r>
              <a:endParaRPr sz="8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[Java Spring]</a:t>
              </a:r>
              <a:endParaRPr sz="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52800" y="1332725"/>
              <a:ext cx="900600" cy="40308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 dirty="0">
                  <a:solidFill>
                    <a:srgbClr val="6AA8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대여소</a:t>
              </a:r>
              <a:r>
                <a:rPr lang="en-US" altLang="ko" sz="1000" b="1" i="0" u="none" strike="noStrike" cap="none" dirty="0">
                  <a:solidFill>
                    <a:srgbClr val="6AA8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" sz="1000" b="1" i="0" u="none" strike="noStrike" cap="none" dirty="0">
                  <a:solidFill>
                    <a:srgbClr val="6AA8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위치안내</a:t>
              </a:r>
              <a:endParaRPr sz="1000" b="1" i="0" u="none" strike="noStrike" cap="none" dirty="0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6" name="Google Shape;206;p17"/>
          <p:cNvGrpSpPr/>
          <p:nvPr/>
        </p:nvGrpSpPr>
        <p:grpSpPr>
          <a:xfrm>
            <a:off x="7105675" y="3129500"/>
            <a:ext cx="900600" cy="1556799"/>
            <a:chOff x="3352800" y="1332725"/>
            <a:chExt cx="900600" cy="1155399"/>
          </a:xfrm>
        </p:grpSpPr>
        <p:sp>
          <p:nvSpPr>
            <p:cNvPr id="207" name="Google Shape;207;p17"/>
            <p:cNvSpPr/>
            <p:nvPr/>
          </p:nvSpPr>
          <p:spPr>
            <a:xfrm>
              <a:off x="3352800" y="1763324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3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1" indent="0" algn="l" rtl="0">
                <a:lnSpc>
                  <a:spcPct val="3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" sz="8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MultipartFile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자전거 </a:t>
              </a:r>
              <a:r>
                <a:rPr lang="en-US" alt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" sz="1000" b="1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종류 </a:t>
              </a: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소개</a:t>
              </a:r>
              <a:endParaRPr sz="10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6035219" y="3131996"/>
            <a:ext cx="900600" cy="1554304"/>
            <a:chOff x="3352800" y="1332725"/>
            <a:chExt cx="900600" cy="1155400"/>
          </a:xfrm>
        </p:grpSpPr>
        <p:sp>
          <p:nvSpPr>
            <p:cNvPr id="210" name="Google Shape;210;p17"/>
            <p:cNvSpPr/>
            <p:nvPr/>
          </p:nvSpPr>
          <p:spPr>
            <a:xfrm>
              <a:off x="3352800" y="176332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Axios </a:t>
              </a:r>
              <a:endParaRPr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(아이디 중복체크)</a:t>
              </a:r>
              <a:endParaRPr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회원가입/ Login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2" name="Google Shape;212;p17"/>
          <p:cNvGrpSpPr/>
          <p:nvPr/>
        </p:nvGrpSpPr>
        <p:grpSpPr>
          <a:xfrm>
            <a:off x="4819675" y="3129500"/>
            <a:ext cx="1050446" cy="1556800"/>
            <a:chOff x="3352800" y="1332725"/>
            <a:chExt cx="1050446" cy="1155400"/>
          </a:xfrm>
        </p:grpSpPr>
        <p:sp>
          <p:nvSpPr>
            <p:cNvPr id="213" name="Google Shape;213;p17"/>
            <p:cNvSpPr/>
            <p:nvPr/>
          </p:nvSpPr>
          <p:spPr>
            <a:xfrm>
              <a:off x="3352800" y="1763325"/>
              <a:ext cx="1050446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openAI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챗봇 API</a:t>
              </a:r>
              <a:endParaRPr sz="8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Embedding API</a:t>
              </a:r>
              <a:endParaRPr sz="8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1:1 챗봇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5" name="Google Shape;215;p17"/>
          <p:cNvGrpSpPr/>
          <p:nvPr/>
        </p:nvGrpSpPr>
        <p:grpSpPr>
          <a:xfrm>
            <a:off x="3676675" y="3129500"/>
            <a:ext cx="949630" cy="1671073"/>
            <a:chOff x="3352800" y="1332725"/>
            <a:chExt cx="949630" cy="1502828"/>
          </a:xfrm>
        </p:grpSpPr>
        <p:sp>
          <p:nvSpPr>
            <p:cNvPr id="216" name="Google Shape;216;p17"/>
            <p:cNvSpPr/>
            <p:nvPr/>
          </p:nvSpPr>
          <p:spPr>
            <a:xfrm>
              <a:off x="3401830" y="1856334"/>
              <a:ext cx="900600" cy="97921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TAAS API</a:t>
              </a:r>
              <a:endParaRPr sz="8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Pandas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0" algn="l" rtl="0">
                <a:lnSpc>
                  <a:spcPct val="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Matplotlib</a:t>
              </a:r>
              <a:endParaRPr sz="8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lang="ko" sz="800" b="1" i="0" u="none" strike="noStrike" cap="non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Flask / Spring]</a:t>
              </a:r>
              <a:endParaRPr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352800" y="1332725"/>
              <a:ext cx="900600" cy="37457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6AA8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사고현황 (그래프)</a:t>
              </a:r>
              <a:endParaRPr sz="1000" b="1" i="0" u="none" strike="noStrike" cap="none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8" name="Google Shape;218;p17"/>
          <p:cNvGrpSpPr/>
          <p:nvPr/>
        </p:nvGrpSpPr>
        <p:grpSpPr>
          <a:xfrm>
            <a:off x="2445774" y="3129535"/>
            <a:ext cx="1086562" cy="1671047"/>
            <a:chOff x="3264899" y="1332725"/>
            <a:chExt cx="1086562" cy="1310831"/>
          </a:xfrm>
        </p:grpSpPr>
        <p:sp>
          <p:nvSpPr>
            <p:cNvPr id="219" name="Google Shape;219;p17"/>
            <p:cNvSpPr/>
            <p:nvPr/>
          </p:nvSpPr>
          <p:spPr>
            <a:xfrm>
              <a:off x="3450861" y="1789456"/>
              <a:ext cx="900600" cy="85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Kakao Map API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0000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Taas API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</a:t>
              </a:r>
              <a:r>
                <a:rPr lang="ko" sz="800" b="1" i="0" u="none" strike="noStrike" cap="non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Flask] </a:t>
              </a:r>
              <a:r>
                <a:rPr lang="ko" sz="8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264899" y="1332725"/>
              <a:ext cx="1061045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>
                  <a:solidFill>
                    <a:srgbClr val="6AA84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사고다발지역</a:t>
              </a:r>
              <a:endParaRPr sz="1000" b="1" i="0" u="none" strike="noStrike" cap="none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1" name="Google Shape;221;p17"/>
          <p:cNvGrpSpPr/>
          <p:nvPr/>
        </p:nvGrpSpPr>
        <p:grpSpPr>
          <a:xfrm>
            <a:off x="1282025" y="3129499"/>
            <a:ext cx="1205400" cy="1671150"/>
            <a:chOff x="3244150" y="1332725"/>
            <a:chExt cx="1205400" cy="1304222"/>
          </a:xfrm>
        </p:grpSpPr>
        <p:sp>
          <p:nvSpPr>
            <p:cNvPr id="222" name="Google Shape;222;p17"/>
            <p:cNvSpPr/>
            <p:nvPr/>
          </p:nvSpPr>
          <p:spPr>
            <a:xfrm>
              <a:off x="3244150" y="1767247"/>
              <a:ext cx="1205400" cy="869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일일권 (1시간/2시간)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8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정기권          (7일권/         10일권/         30일권)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352800" y="1332725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이용권 </a:t>
              </a:r>
              <a:r>
                <a:rPr lang="en-US" alt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" sz="1000" b="1" i="0" u="none" strike="noStrike" cap="none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구매</a:t>
              </a:r>
              <a:endParaRPr sz="10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24" name="Google Shape;224;p17"/>
          <p:cNvCxnSpPr>
            <a:stCxn id="189" idx="3"/>
            <a:endCxn id="190" idx="1"/>
          </p:cNvCxnSpPr>
          <p:nvPr/>
        </p:nvCxnSpPr>
        <p:spPr>
          <a:xfrm>
            <a:off x="855475" y="1351250"/>
            <a:ext cx="19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7"/>
          <p:cNvCxnSpPr>
            <a:stCxn id="189" idx="2"/>
          </p:cNvCxnSpPr>
          <p:nvPr/>
        </p:nvCxnSpPr>
        <p:spPr>
          <a:xfrm>
            <a:off x="551575" y="1509350"/>
            <a:ext cx="0" cy="16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7"/>
          <p:cNvCxnSpPr/>
          <p:nvPr/>
        </p:nvCxnSpPr>
        <p:spPr>
          <a:xfrm rot="10800000" flipH="1">
            <a:off x="1758150" y="1318713"/>
            <a:ext cx="70326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7"/>
          <p:cNvCxnSpPr>
            <a:stCxn id="188" idx="0"/>
          </p:cNvCxnSpPr>
          <p:nvPr/>
        </p:nvCxnSpPr>
        <p:spPr>
          <a:xfrm rot="10800000" flipH="1">
            <a:off x="2046462" y="1315488"/>
            <a:ext cx="780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17"/>
          <p:cNvCxnSpPr>
            <a:stCxn id="202" idx="0"/>
          </p:cNvCxnSpPr>
          <p:nvPr/>
        </p:nvCxnSpPr>
        <p:spPr>
          <a:xfrm rot="10800000">
            <a:off x="3131375" y="1307413"/>
            <a:ext cx="0" cy="22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7"/>
          <p:cNvCxnSpPr>
            <a:stCxn id="199" idx="0"/>
          </p:cNvCxnSpPr>
          <p:nvPr/>
        </p:nvCxnSpPr>
        <p:spPr>
          <a:xfrm rot="10800000">
            <a:off x="4205900" y="1312125"/>
            <a:ext cx="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17"/>
          <p:cNvCxnSpPr>
            <a:stCxn id="196" idx="0"/>
          </p:cNvCxnSpPr>
          <p:nvPr/>
        </p:nvCxnSpPr>
        <p:spPr>
          <a:xfrm rot="10800000">
            <a:off x="5283600" y="1308138"/>
            <a:ext cx="0" cy="22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7"/>
          <p:cNvCxnSpPr>
            <a:stCxn id="193" idx="0"/>
          </p:cNvCxnSpPr>
          <p:nvPr/>
        </p:nvCxnSpPr>
        <p:spPr>
          <a:xfrm rot="10800000">
            <a:off x="6358125" y="1308675"/>
            <a:ext cx="0" cy="22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17"/>
          <p:cNvCxnSpPr/>
          <p:nvPr/>
        </p:nvCxnSpPr>
        <p:spPr>
          <a:xfrm>
            <a:off x="551575" y="2898988"/>
            <a:ext cx="7042200" cy="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17"/>
          <p:cNvCxnSpPr>
            <a:stCxn id="223" idx="0"/>
            <a:endCxn id="223" idx="0"/>
          </p:cNvCxnSpPr>
          <p:nvPr/>
        </p:nvCxnSpPr>
        <p:spPr>
          <a:xfrm>
            <a:off x="1840975" y="312949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17"/>
          <p:cNvCxnSpPr>
            <a:stCxn id="223" idx="0"/>
          </p:cNvCxnSpPr>
          <p:nvPr/>
        </p:nvCxnSpPr>
        <p:spPr>
          <a:xfrm rot="10800000">
            <a:off x="1839175" y="2881999"/>
            <a:ext cx="1800" cy="2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17"/>
          <p:cNvCxnSpPr>
            <a:stCxn id="220" idx="0"/>
          </p:cNvCxnSpPr>
          <p:nvPr/>
        </p:nvCxnSpPr>
        <p:spPr>
          <a:xfrm rot="10800000" flipH="1">
            <a:off x="2976297" y="2882035"/>
            <a:ext cx="7800" cy="2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17"/>
          <p:cNvCxnSpPr>
            <a:stCxn id="217" idx="0"/>
          </p:cNvCxnSpPr>
          <p:nvPr/>
        </p:nvCxnSpPr>
        <p:spPr>
          <a:xfrm rot="10800000">
            <a:off x="4126975" y="2882000"/>
            <a:ext cx="0" cy="2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17"/>
          <p:cNvCxnSpPr>
            <a:stCxn id="214" idx="0"/>
          </p:cNvCxnSpPr>
          <p:nvPr/>
        </p:nvCxnSpPr>
        <p:spPr>
          <a:xfrm rot="10800000">
            <a:off x="5269975" y="2882000"/>
            <a:ext cx="0" cy="2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17"/>
          <p:cNvCxnSpPr>
            <a:stCxn id="211" idx="0"/>
          </p:cNvCxnSpPr>
          <p:nvPr/>
        </p:nvCxnSpPr>
        <p:spPr>
          <a:xfrm rot="10800000">
            <a:off x="6485519" y="2884496"/>
            <a:ext cx="0" cy="2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17"/>
          <p:cNvCxnSpPr>
            <a:stCxn id="208" idx="0"/>
          </p:cNvCxnSpPr>
          <p:nvPr/>
        </p:nvCxnSpPr>
        <p:spPr>
          <a:xfrm rot="10800000">
            <a:off x="7555975" y="2898500"/>
            <a:ext cx="0" cy="23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cxnSp>
        <p:nvCxnSpPr>
          <p:cNvPr id="241" name="Google Shape;241;p17"/>
          <p:cNvCxnSpPr/>
          <p:nvPr/>
        </p:nvCxnSpPr>
        <p:spPr>
          <a:xfrm rot="10800000">
            <a:off x="7446525" y="1307413"/>
            <a:ext cx="0" cy="22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2" name="Google Shape;242;p17"/>
          <p:cNvGrpSpPr/>
          <p:nvPr/>
        </p:nvGrpSpPr>
        <p:grpSpPr>
          <a:xfrm>
            <a:off x="6935825" y="1513988"/>
            <a:ext cx="900600" cy="1201125"/>
            <a:chOff x="2732650" y="1269550"/>
            <a:chExt cx="900600" cy="1201125"/>
          </a:xfrm>
        </p:grpSpPr>
        <p:sp>
          <p:nvSpPr>
            <p:cNvPr id="243" name="Google Shape;243;p17"/>
            <p:cNvSpPr/>
            <p:nvPr/>
          </p:nvSpPr>
          <p:spPr>
            <a:xfrm>
              <a:off x="2732650" y="174587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자전거 종류 소개 등록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2732650" y="1269550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자전거종류등록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5" name="Google Shape;245;p17"/>
          <p:cNvGrpSpPr/>
          <p:nvPr/>
        </p:nvGrpSpPr>
        <p:grpSpPr>
          <a:xfrm>
            <a:off x="8060050" y="1505250"/>
            <a:ext cx="900600" cy="1201125"/>
            <a:chOff x="2732650" y="1269550"/>
            <a:chExt cx="900600" cy="1201125"/>
          </a:xfrm>
        </p:grpSpPr>
        <p:sp>
          <p:nvSpPr>
            <p:cNvPr id="246" name="Google Shape;246;p17"/>
            <p:cNvSpPr/>
            <p:nvPr/>
          </p:nvSpPr>
          <p:spPr>
            <a:xfrm>
              <a:off x="2732650" y="1745875"/>
              <a:ext cx="900600" cy="72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자전거 소개 내용 조회</a:t>
              </a:r>
              <a:endParaRPr sz="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2732650" y="1269550"/>
              <a:ext cx="900600" cy="31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" sz="1000" b="1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자전거종류소개</a:t>
              </a:r>
              <a:endParaRPr sz="1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8" name="Google Shape;248;p17"/>
          <p:cNvSpPr txBox="1"/>
          <p:nvPr/>
        </p:nvSpPr>
        <p:spPr>
          <a:xfrm>
            <a:off x="405804" y="270567"/>
            <a:ext cx="799775" cy="7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36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04</a:t>
            </a:r>
            <a:r>
              <a:rPr lang="en-US" altLang="ko" sz="36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36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14"/>
          <p:cNvCxnSpPr/>
          <p:nvPr/>
        </p:nvCxnSpPr>
        <p:spPr>
          <a:xfrm>
            <a:off x="1904975" y="2675300"/>
            <a:ext cx="291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pic>
        <p:nvPicPr>
          <p:cNvPr id="255" name="Google Shape;2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5" y="1271850"/>
            <a:ext cx="7958401" cy="35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1861825" y="452775"/>
            <a:ext cx="31866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1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ko" sz="3600" b="1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DB 구조</a:t>
            </a:r>
            <a:r>
              <a:rPr lang="ko" sz="3600" b="1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600" b="1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14"/>
          <p:cNvSpPr txBox="1"/>
          <p:nvPr/>
        </p:nvSpPr>
        <p:spPr>
          <a:xfrm>
            <a:off x="528225" y="280425"/>
            <a:ext cx="10506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4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ko" sz="4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en-US" altLang="ko" sz="4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4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/>
        </p:nvSpPr>
        <p:spPr>
          <a:xfrm>
            <a:off x="679428" y="1716077"/>
            <a:ext cx="874365" cy="80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4000" b="0" i="0" u="none" strike="noStrike" cap="none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ko" sz="4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en-US" altLang="ko" sz="4000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4000" b="0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63" name="Google Shape;263;p15"/>
          <p:cNvCxnSpPr/>
          <p:nvPr/>
        </p:nvCxnSpPr>
        <p:spPr>
          <a:xfrm flipV="1">
            <a:off x="2273350" y="2598821"/>
            <a:ext cx="6022117" cy="69604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2273350" y="1860250"/>
            <a:ext cx="6336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3000" b="1" dirty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환경 설정 &amp; </a:t>
            </a:r>
            <a:r>
              <a:rPr lang="ko-KR" altLang="en-US" sz="3000" b="1" dirty="0" smtClean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주요 화면</a:t>
            </a:r>
            <a:r>
              <a:rPr lang="ko" sz="3000" b="1" dirty="0" smtClean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ko-KR" altLang="en-US" sz="3000" b="1" dirty="0" smtClean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설명</a:t>
            </a:r>
            <a:r>
              <a:rPr lang="ko" sz="3000" b="1" i="0" u="none" strike="noStrike" cap="none" dirty="0" smtClean="0">
                <a:solidFill>
                  <a:srgbClr val="B69D7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000" b="1" i="0" u="none" strike="noStrike" cap="none" dirty="0">
              <a:solidFill>
                <a:srgbClr val="B69D7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g34bee785b7b_0_18"/>
          <p:cNvGraphicFramePr/>
          <p:nvPr/>
        </p:nvGraphicFramePr>
        <p:xfrm>
          <a:off x="201591" y="215922"/>
          <a:ext cx="8729325" cy="270690"/>
        </p:xfrm>
        <a:graphic>
          <a:graphicData uri="http://schemas.openxmlformats.org/drawingml/2006/table">
            <a:tbl>
              <a:tblPr>
                <a:noFill/>
                <a:tableStyleId>{73FEB0C9-589D-425A-A749-012CC50F7006}</a:tableStyleId>
              </a:tblPr>
              <a:tblGrid>
                <a:gridCol w="1358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7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77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377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58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5592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1000" b="1" u="none" strike="noStrike" cap="none">
                          <a:solidFill>
                            <a:srgbClr val="000000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sz="10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 환경 설정 파일들 1</a:t>
                      </a:r>
                      <a:endParaRPr sz="1000" u="none" strike="noStrike" cap="none">
                        <a:solidFill>
                          <a:srgbClr val="000000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75" marR="48575" marT="13425" marB="13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71" name="Google Shape;271;g34bee785b7b_0_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72" name="Google Shape;272;g34bee785b7b_0_18"/>
          <p:cNvSpPr/>
          <p:nvPr/>
        </p:nvSpPr>
        <p:spPr>
          <a:xfrm>
            <a:off x="261875" y="587087"/>
            <a:ext cx="6102600" cy="9150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●"/>
            </a:pPr>
            <a:r>
              <a:rPr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db.properties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 :  </a:t>
            </a: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DB 정보 설정.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●"/>
            </a:pPr>
            <a:r>
              <a:rPr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config.xml 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&lt;typeAliases&gt; 설정. 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                     Mybatis 클래스 타입 사용 시, 패키지명을 생략 가능하도록.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●"/>
            </a:pPr>
            <a:r>
              <a:rPr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pom.xml 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:   </a:t>
            </a: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빌드도구 Maven 의 설정파일.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3" name="Google Shape;273;g34bee785b7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0" y="1622025"/>
            <a:ext cx="7610475" cy="5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4bee785b7b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75" y="2320375"/>
            <a:ext cx="59912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4bee785b7b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00" y="3908738"/>
            <a:ext cx="37528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4bee785b7b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275" y="2831950"/>
            <a:ext cx="25286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4bee785b7b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5350" y="3942075"/>
            <a:ext cx="36004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4bee785b7b_0_18"/>
          <p:cNvSpPr txBox="1"/>
          <p:nvPr/>
        </p:nvSpPr>
        <p:spPr>
          <a:xfrm>
            <a:off x="3600450" y="1879725"/>
            <a:ext cx="1683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db.properties &gt;</a:t>
            </a:r>
            <a:endParaRPr sz="1300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34bee785b7b_0_18"/>
          <p:cNvSpPr txBox="1"/>
          <p:nvPr/>
        </p:nvSpPr>
        <p:spPr>
          <a:xfrm>
            <a:off x="2677450" y="3369425"/>
            <a:ext cx="1683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config.xml &gt;</a:t>
            </a:r>
            <a:endParaRPr sz="1300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34bee785b7b_0_18"/>
          <p:cNvSpPr txBox="1"/>
          <p:nvPr/>
        </p:nvSpPr>
        <p:spPr>
          <a:xfrm>
            <a:off x="6542525" y="4531825"/>
            <a:ext cx="1683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pom.xml &gt;</a:t>
            </a:r>
            <a:endParaRPr sz="1300" u="sng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A6277E-E921-4F20-B08E-D21587302A97}"/>
              </a:ext>
            </a:extLst>
          </p:cNvPr>
          <p:cNvSpPr txBox="1"/>
          <p:nvPr/>
        </p:nvSpPr>
        <p:spPr>
          <a:xfrm>
            <a:off x="6639339" y="3172570"/>
            <a:ext cx="1717482" cy="3101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6C0FD9-BF92-4A75-AB77-8ABB3B23257A}"/>
              </a:ext>
            </a:extLst>
          </p:cNvPr>
          <p:cNvSpPr txBox="1"/>
          <p:nvPr/>
        </p:nvSpPr>
        <p:spPr>
          <a:xfrm>
            <a:off x="1368200" y="4396587"/>
            <a:ext cx="1653296" cy="3105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F65B81-B773-4544-870C-84BAF44366E5}"/>
              </a:ext>
            </a:extLst>
          </p:cNvPr>
          <p:cNvSpPr txBox="1"/>
          <p:nvPr/>
        </p:nvSpPr>
        <p:spPr>
          <a:xfrm>
            <a:off x="7299297" y="3602890"/>
            <a:ext cx="15107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rgbClr val="00B050"/>
                </a:solidFill>
              </a:rPr>
              <a:t>MultipartFile</a:t>
            </a:r>
            <a:r>
              <a:rPr lang="en-US" altLang="ko-KR" sz="800" dirty="0">
                <a:solidFill>
                  <a:srgbClr val="00B050"/>
                </a:solidFill>
              </a:rPr>
              <a:t> </a:t>
            </a:r>
            <a:r>
              <a:rPr lang="ko-KR" altLang="en-US" sz="800" dirty="0">
                <a:solidFill>
                  <a:srgbClr val="00B050"/>
                </a:solidFill>
              </a:rPr>
              <a:t>사용 위함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418BCC-95E8-4DCC-A162-824D0D3B49F1}"/>
              </a:ext>
            </a:extLst>
          </p:cNvPr>
          <p:cNvSpPr txBox="1"/>
          <p:nvPr/>
        </p:nvSpPr>
        <p:spPr>
          <a:xfrm>
            <a:off x="1746739" y="4767263"/>
            <a:ext cx="2139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rgbClr val="00B050"/>
                </a:solidFill>
              </a:rPr>
              <a:t>BcryptPasswordEncoder</a:t>
            </a:r>
            <a:r>
              <a:rPr lang="en-US" altLang="ko-KR" sz="800" dirty="0">
                <a:solidFill>
                  <a:srgbClr val="00B050"/>
                </a:solidFill>
              </a:rPr>
              <a:t> </a:t>
            </a:r>
            <a:r>
              <a:rPr lang="ko-KR" altLang="en-US" sz="800" dirty="0">
                <a:solidFill>
                  <a:srgbClr val="00B050"/>
                </a:solidFill>
              </a:rPr>
              <a:t>사용 위함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1686</Words>
  <Application>Microsoft Office PowerPoint</Application>
  <PresentationFormat>화면 슬라이드 쇼(16:9)</PresentationFormat>
  <Paragraphs>302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Malgun Gothic</vt:lpstr>
      <vt:lpstr>Malgun Gothic</vt:lpstr>
      <vt:lpstr>Arial</vt:lpstr>
      <vt:lpstr>Consolas</vt:lpstr>
      <vt:lpstr>Georgia</vt:lpstr>
      <vt:lpstr>Simple Light</vt:lpstr>
      <vt:lpstr>Office 테마</vt:lpstr>
      <vt:lpstr>Bicycle Way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Bicycle Way</dc:title>
  <cp:lastModifiedBy>고지훈</cp:lastModifiedBy>
  <cp:revision>65</cp:revision>
  <dcterms:modified xsi:type="dcterms:W3CDTF">2025-04-28T16:21:02Z</dcterms:modified>
</cp:coreProperties>
</file>